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notesSlides/notesSlide9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  <p:sldMasterId id="2147483756" r:id="rId2"/>
    <p:sldMasterId id="2147483769" r:id="rId3"/>
    <p:sldMasterId id="2147483782" r:id="rId4"/>
    <p:sldMasterId id="2147483795" r:id="rId5"/>
  </p:sldMasterIdLst>
  <p:notesMasterIdLst>
    <p:notesMasterId r:id="rId20"/>
  </p:notesMasterIdLst>
  <p:sldIdLst>
    <p:sldId id="258" r:id="rId6"/>
    <p:sldId id="256" r:id="rId7"/>
    <p:sldId id="259" r:id="rId8"/>
    <p:sldId id="266" r:id="rId9"/>
    <p:sldId id="262" r:id="rId10"/>
    <p:sldId id="260" r:id="rId11"/>
    <p:sldId id="267" r:id="rId12"/>
    <p:sldId id="269" r:id="rId13"/>
    <p:sldId id="270" r:id="rId14"/>
    <p:sldId id="271" r:id="rId15"/>
    <p:sldId id="272" r:id="rId16"/>
    <p:sldId id="268" r:id="rId17"/>
    <p:sldId id="265" r:id="rId18"/>
    <p:sldId id="274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578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00" d="100"/>
          <a:sy n="100" d="100"/>
        </p:scale>
        <p:origin x="-1890" y="1188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494042-84B6-4A3C-8C5F-4C16801CBA5A}" type="datetimeFigureOut">
              <a:rPr lang="en-US" smtClean="0"/>
              <a:pPr/>
              <a:t>8/16/2010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84768A-DA4B-41CC-AF19-7A7F57FAF1E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our</a:t>
            </a:r>
            <a:r>
              <a:rPr lang="en-US" baseline="0" dirty="0" smtClean="0"/>
              <a:t> first lesson of the unit I introduced the analogy that a poem was like a present.  Here are some meanings that poets have written as</a:t>
            </a:r>
            <a:r>
              <a:rPr lang="en-US" dirty="0" smtClean="0"/>
              <a:t> they develop ways to u</a:t>
            </a:r>
            <a:r>
              <a:rPr lang="en-US" baseline="0" dirty="0" smtClean="0"/>
              <a:t>nderstand or explain poetry.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84768A-DA4B-41CC-AF19-7A7F57FAF1E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our</a:t>
            </a:r>
            <a:r>
              <a:rPr lang="en-US" baseline="0" dirty="0" smtClean="0"/>
              <a:t> first lesson of the unit I introduced the analogy that a poem was like a present.  Here are some meanings that poets have written as</a:t>
            </a:r>
            <a:r>
              <a:rPr lang="en-US" dirty="0" smtClean="0"/>
              <a:t> they develop ways to u</a:t>
            </a:r>
            <a:r>
              <a:rPr lang="en-US" baseline="0" dirty="0" smtClean="0"/>
              <a:t>nderstand or explain poetry.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84768A-DA4B-41CC-AF19-7A7F57FAF1E9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When we compared a present</a:t>
            </a:r>
            <a:r>
              <a:rPr lang="en-US" baseline="0" dirty="0" smtClean="0"/>
              <a:t> to a poem we talked about unwrapping the present to find the gift inside. We compared the outer wrapping, bows, and tags to the poetry</a:t>
            </a:r>
            <a:r>
              <a:rPr lang="en-US" dirty="0" smtClean="0"/>
              <a:t> form (shape poems) as well as </a:t>
            </a:r>
            <a:r>
              <a:rPr lang="en-US" baseline="0" dirty="0" smtClean="0"/>
              <a:t>mechanics like punctuation and grammar. We learned about reading poems and looking for literary devices that put a whole lot of meaning into a teeny tiny package. Then we </a:t>
            </a:r>
            <a:r>
              <a:rPr lang="en-US" dirty="0" smtClean="0"/>
              <a:t>compared the emotional force </a:t>
            </a:r>
            <a:r>
              <a:rPr lang="en-US" baseline="0" dirty="0" smtClean="0"/>
              <a:t>of a poem when it is read </a:t>
            </a:r>
            <a:r>
              <a:rPr lang="en-US" baseline="0" dirty="0" err="1" smtClean="0"/>
              <a:t>outloud</a:t>
            </a:r>
            <a:r>
              <a:rPr lang="en-US" baseline="0" dirty="0" smtClean="0"/>
              <a:t>. We heard </a:t>
            </a:r>
            <a:r>
              <a:rPr lang="en-US" dirty="0" smtClean="0"/>
              <a:t>different emotional emphasis in different readings of the same poem.  Your own interpretation and how you read it </a:t>
            </a:r>
            <a:r>
              <a:rPr lang="en-US" dirty="0" err="1" smtClean="0"/>
              <a:t>outloud</a:t>
            </a:r>
            <a:r>
              <a:rPr lang="en-US" dirty="0" smtClean="0"/>
              <a:t> can change poetic meaning.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84768A-DA4B-41CC-AF19-7A7F57FAF1E9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When</a:t>
            </a:r>
            <a:r>
              <a:rPr lang="en-US" baseline="0" dirty="0" smtClean="0"/>
              <a:t> we discussed simile and metaphor we identified their similarities and differences. Comparing two things that are not alike can</a:t>
            </a:r>
            <a:r>
              <a:rPr lang="en-US" dirty="0" smtClean="0"/>
              <a:t> be done in many ways (like, as, is, are, or just by being next to each other. Similes and metaphors can be humorous or </a:t>
            </a:r>
            <a:r>
              <a:rPr lang="en-US" baseline="0" dirty="0" smtClean="0"/>
              <a:t>add emotional layers to the meaning of the poem.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84768A-DA4B-41CC-AF19-7A7F57FAF1E9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Symbolism and Imagery are</a:t>
            </a:r>
            <a:r>
              <a:rPr lang="en-US" baseline="0" dirty="0" smtClean="0"/>
              <a:t> also literary devices. Like metaphor and simile,  that are the tissue paper</a:t>
            </a:r>
            <a:r>
              <a:rPr lang="en-US" dirty="0" smtClean="0"/>
              <a:t> </a:t>
            </a:r>
            <a:r>
              <a:rPr lang="en-US" baseline="0" dirty="0" smtClean="0"/>
              <a:t>and glitter inside the box that we need to open in order to reach the gift inside. In our analogy, the gift was the meaning of the poem.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84768A-DA4B-41CC-AF19-7A7F57FAF1E9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Harlem Renaissance was</a:t>
            </a:r>
            <a:r>
              <a:rPr lang="en-US" baseline="0" dirty="0" smtClean="0"/>
              <a:t> an era of cultural explosion especially in the African American community. Here I have listed only a few of the poets who made their mark during that time. These</a:t>
            </a:r>
            <a:r>
              <a:rPr lang="en-US" dirty="0" smtClean="0"/>
              <a:t> are only the tip of the iceberg and I hope you will go out and discover other poets as well as </a:t>
            </a:r>
            <a:r>
              <a:rPr lang="en-US" baseline="0" dirty="0" smtClean="0"/>
              <a:t>artists, musicians, and novelists from this era.  (Mention two non</a:t>
            </a:r>
            <a:r>
              <a:rPr lang="en-US" dirty="0" smtClean="0"/>
              <a:t>-poets </a:t>
            </a:r>
            <a:r>
              <a:rPr lang="en-US" baseline="0" dirty="0" smtClean="0"/>
              <a:t>they may have heard</a:t>
            </a:r>
            <a:r>
              <a:rPr lang="en-US" dirty="0" smtClean="0"/>
              <a:t> of:  </a:t>
            </a:r>
            <a:r>
              <a:rPr lang="en-US" baseline="0" dirty="0" smtClean="0"/>
              <a:t>Louis Armstrong</a:t>
            </a:r>
            <a:r>
              <a:rPr lang="en-US" dirty="0" smtClean="0"/>
              <a:t> &amp; </a:t>
            </a:r>
            <a:r>
              <a:rPr lang="en-US" baseline="0" dirty="0" smtClean="0"/>
              <a:t>Cab Calloway (Blues</a:t>
            </a:r>
            <a:r>
              <a:rPr lang="en-US" dirty="0" smtClean="0"/>
              <a:t> Brothers))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84768A-DA4B-41CC-AF19-7A7F57FAF1E9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7FF29DC-76C3-45C2-BAC9-9B383F320278}" type="slidenum">
              <a:rPr lang="en-US">
                <a:solidFill>
                  <a:prstClr val="white"/>
                </a:solidFill>
              </a:rPr>
              <a:pPr/>
              <a:t>8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9217" name="Text Box 1"/>
          <p:cNvSpPr txBox="1">
            <a:spLocks noChangeArrowheads="1"/>
          </p:cNvSpPr>
          <p:nvPr/>
        </p:nvSpPr>
        <p:spPr bwMode="auto">
          <a:xfrm>
            <a:off x="1004328" y="694171"/>
            <a:ext cx="4849346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82058" tIns="41029" rIns="82058" bIns="41029" anchor="ctr"/>
          <a:lstStyle/>
          <a:p>
            <a:pPr defTabSz="410291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en-US" dirty="0" smtClean="0">
              <a:solidFill>
                <a:prstClr val="white"/>
              </a:solidFill>
              <a:latin typeface="Arial" charset="0"/>
              <a:ea typeface="MS Gothic" charset="-128"/>
            </a:endParaRPr>
          </a:p>
        </p:txBody>
      </p:sp>
      <p:sp>
        <p:nvSpPr>
          <p:cNvPr id="921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4960" y="4342535"/>
            <a:ext cx="5485279" cy="4114511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431F95A-7DE2-4168-BDB6-1C2441FBDC09}" type="slidenum">
              <a:rPr lang="en-US">
                <a:solidFill>
                  <a:prstClr val="white"/>
                </a:solidFill>
              </a:rPr>
              <a:pPr/>
              <a:t>9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10241" name="Text Box 1"/>
          <p:cNvSpPr txBox="1">
            <a:spLocks noChangeArrowheads="1"/>
          </p:cNvSpPr>
          <p:nvPr/>
        </p:nvSpPr>
        <p:spPr bwMode="auto">
          <a:xfrm>
            <a:off x="1004328" y="694171"/>
            <a:ext cx="4849346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82058" tIns="41029" rIns="82058" bIns="41029" anchor="ctr"/>
          <a:lstStyle/>
          <a:p>
            <a:pPr defTabSz="410291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en-US" dirty="0" smtClean="0">
              <a:solidFill>
                <a:prstClr val="white"/>
              </a:solidFill>
              <a:latin typeface="Arial" charset="0"/>
              <a:ea typeface="MS Gothic" charset="-128"/>
            </a:endParaRPr>
          </a:p>
        </p:txBody>
      </p:sp>
      <p:sp>
        <p:nvSpPr>
          <p:cNvPr id="1024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4960" y="4342535"/>
            <a:ext cx="5485279" cy="4114511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F2C9F84-784E-487A-9424-D5D1DBEEFD4D}" type="slidenum">
              <a:rPr lang="en-US">
                <a:solidFill>
                  <a:prstClr val="white"/>
                </a:solidFill>
              </a:rPr>
              <a:pPr/>
              <a:t>10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11265" name="Text Box 1"/>
          <p:cNvSpPr txBox="1">
            <a:spLocks noChangeArrowheads="1"/>
          </p:cNvSpPr>
          <p:nvPr/>
        </p:nvSpPr>
        <p:spPr bwMode="auto">
          <a:xfrm>
            <a:off x="1004328" y="694171"/>
            <a:ext cx="4849346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82058" tIns="41029" rIns="82058" bIns="41029" anchor="ctr"/>
          <a:lstStyle/>
          <a:p>
            <a:pPr defTabSz="410291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en-US" dirty="0" smtClean="0">
              <a:solidFill>
                <a:prstClr val="white"/>
              </a:solidFill>
              <a:latin typeface="Arial" charset="0"/>
              <a:ea typeface="MS Gothic" charset="-128"/>
            </a:endParaRPr>
          </a:p>
        </p:txBody>
      </p:sp>
      <p:sp>
        <p:nvSpPr>
          <p:cNvPr id="11266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4960" y="4342535"/>
            <a:ext cx="5485279" cy="4114511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0418775-ED87-4DA0-8BF0-280381BBB6A1}" type="slidenum">
              <a:rPr lang="en-US">
                <a:solidFill>
                  <a:prstClr val="white"/>
                </a:solidFill>
              </a:rPr>
              <a:pPr/>
              <a:t>11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004328" y="694171"/>
            <a:ext cx="4849346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82058" tIns="41029" rIns="82058" bIns="41029" anchor="ctr"/>
          <a:lstStyle/>
          <a:p>
            <a:pPr defTabSz="410291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en-US" dirty="0" smtClean="0">
              <a:solidFill>
                <a:prstClr val="white"/>
              </a:solidFill>
              <a:latin typeface="Arial" charset="0"/>
              <a:ea typeface="MS Gothic" charset="-128"/>
            </a:endParaRPr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4960" y="4342535"/>
            <a:ext cx="5485279" cy="4114511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57E08-63E5-4BCF-81D8-11BEB612406C}" type="datetimeFigureOut">
              <a:rPr lang="en-US" smtClean="0"/>
              <a:pPr/>
              <a:t>8/16/2010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CE38B-1A6D-44E4-B2BC-FE017AF4D5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57E08-63E5-4BCF-81D8-11BEB612406C}" type="datetimeFigureOut">
              <a:rPr lang="en-US" smtClean="0"/>
              <a:pPr/>
              <a:t>8/16/2010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CE38B-1A6D-44E4-B2BC-FE017AF4D5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4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57E08-63E5-4BCF-81D8-11BEB612406C}" type="datetimeFigureOut">
              <a:rPr lang="en-US" smtClean="0"/>
              <a:pPr/>
              <a:t>8/16/2010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CE38B-1A6D-44E4-B2BC-FE017AF4D5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471" y="2130951"/>
            <a:ext cx="7773071" cy="146933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0928" y="3885752"/>
            <a:ext cx="6402144" cy="1753122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D3E04EBA-2B46-4B99-90D2-E1F816E58A4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7025DAF-B759-45A6-B948-01DB1AC5279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799" y="4406322"/>
            <a:ext cx="7771578" cy="1361861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799" y="2906765"/>
            <a:ext cx="7771578" cy="149955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D303D4C-9066-480B-9A54-818429EB749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6976" y="-2868134"/>
            <a:ext cx="3616980" cy="45221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17321" y="-2868134"/>
            <a:ext cx="3616980" cy="45221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9ED27ED-AD17-4FEA-A389-9A4BB5BBE72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976" y="275394"/>
            <a:ext cx="8230048" cy="1141881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6983" y="1534822"/>
            <a:ext cx="4041101" cy="63978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983" y="2174618"/>
            <a:ext cx="4041101" cy="395124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4435" y="1534822"/>
            <a:ext cx="4042595" cy="63978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4435" y="2174618"/>
            <a:ext cx="4042595" cy="395124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0E7532D3-42E1-4816-AFC9-8AF0FCA0B1E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C029FF81-D90D-4FE3-940C-331072F6504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97E5A149-C4EB-489C-92D2-D68CB8CC075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978" y="273716"/>
            <a:ext cx="3009172" cy="116203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171" y="273723"/>
            <a:ext cx="5111859" cy="58521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6978" y="1435753"/>
            <a:ext cx="3009172" cy="469010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C3465E7A-1EC1-4622-8F1F-9B70A97B083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57E08-63E5-4BCF-81D8-11BEB612406C}" type="datetimeFigureOut">
              <a:rPr lang="en-US" smtClean="0"/>
              <a:pPr/>
              <a:t>8/16/2010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CE38B-1A6D-44E4-B2BC-FE017AF4D5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063" y="4800939"/>
            <a:ext cx="5486698" cy="56590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063" y="612922"/>
            <a:ext cx="5486698" cy="411412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063" y="5366845"/>
            <a:ext cx="5486698" cy="80603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53C5B89-DE41-4E51-90C3-DF4938E8F94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4F2906E1-FC09-4FAE-A411-39BA7FB3ED9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58608" y="-2868134"/>
            <a:ext cx="1877186" cy="452218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27052" y="-2868134"/>
            <a:ext cx="5488191" cy="452218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D416A97-680C-46A8-BEE6-BAA26B10BD6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052" y="186400"/>
            <a:ext cx="7508742" cy="13165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>
          <a:xfrm>
            <a:off x="456982" y="6246758"/>
            <a:ext cx="2126581" cy="470186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>
          <a:xfrm>
            <a:off x="2734389" y="6246758"/>
            <a:ext cx="2895674" cy="470186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>
          <a:xfrm>
            <a:off x="5837644" y="6246758"/>
            <a:ext cx="2126581" cy="470186"/>
          </a:xfrm>
        </p:spPr>
        <p:txBody>
          <a:bodyPr/>
          <a:lstStyle>
            <a:lvl1pPr>
              <a:defRPr/>
            </a:lvl1pPr>
          </a:lstStyle>
          <a:p>
            <a:fld id="{C9F08BB8-6F94-4381-B56E-554901CDECC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470" y="2130951"/>
            <a:ext cx="7773071" cy="146933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0928" y="3885752"/>
            <a:ext cx="6402144" cy="1753122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D3E04EBA-2B46-4B99-90D2-E1F816E58A4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7025DAF-B759-45A6-B948-01DB1AC5279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799" y="4406321"/>
            <a:ext cx="7771578" cy="1361861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799" y="2906764"/>
            <a:ext cx="7771578" cy="149955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D303D4C-9066-480B-9A54-818429EB749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6976" y="-2868134"/>
            <a:ext cx="3616980" cy="45221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17321" y="-2868134"/>
            <a:ext cx="3616980" cy="45221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9ED27ED-AD17-4FEA-A389-9A4BB5BBE72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976" y="275394"/>
            <a:ext cx="8230048" cy="1141881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6982" y="1534822"/>
            <a:ext cx="4041101" cy="63978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982" y="2174617"/>
            <a:ext cx="4041101" cy="395124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4434" y="1534822"/>
            <a:ext cx="4042595" cy="63978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4434" y="2174617"/>
            <a:ext cx="4042595" cy="395124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0E7532D3-42E1-4816-AFC9-8AF0FCA0B1E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C029FF81-D90D-4FE3-940C-331072F6504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6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9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57E08-63E5-4BCF-81D8-11BEB612406C}" type="datetimeFigureOut">
              <a:rPr lang="en-US" smtClean="0"/>
              <a:pPr/>
              <a:t>8/16/2010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CE38B-1A6D-44E4-B2BC-FE017AF4D5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97E5A149-C4EB-489C-92D2-D68CB8CC075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978" y="273716"/>
            <a:ext cx="3009172" cy="116203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170" y="273722"/>
            <a:ext cx="5111859" cy="58521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6978" y="1435753"/>
            <a:ext cx="3009172" cy="469010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C3465E7A-1EC1-4622-8F1F-9B70A97B083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063" y="4800939"/>
            <a:ext cx="5486698" cy="56590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063" y="612922"/>
            <a:ext cx="5486698" cy="411412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063" y="5366844"/>
            <a:ext cx="5486698" cy="80603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53C5B89-DE41-4E51-90C3-DF4938E8F94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4F2906E1-FC09-4FAE-A411-39BA7FB3ED9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58608" y="-2868134"/>
            <a:ext cx="1877186" cy="452218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27052" y="-2868134"/>
            <a:ext cx="5488191" cy="452218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D416A97-680C-46A8-BEE6-BAA26B10BD6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052" y="186400"/>
            <a:ext cx="7508742" cy="13165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>
          <a:xfrm>
            <a:off x="456981" y="6246758"/>
            <a:ext cx="2126581" cy="470186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>
          <a:xfrm>
            <a:off x="2734389" y="6246758"/>
            <a:ext cx="2895674" cy="470186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>
          <a:xfrm>
            <a:off x="5837644" y="6246758"/>
            <a:ext cx="2126581" cy="470186"/>
          </a:xfrm>
        </p:spPr>
        <p:txBody>
          <a:bodyPr/>
          <a:lstStyle>
            <a:lvl1pPr>
              <a:defRPr/>
            </a:lvl1pPr>
          </a:lstStyle>
          <a:p>
            <a:fld id="{C9F08BB8-6F94-4381-B56E-554901CDECC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468" y="2130951"/>
            <a:ext cx="7773071" cy="146933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0928" y="3885752"/>
            <a:ext cx="6402144" cy="1753122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D3E04EBA-2B46-4B99-90D2-E1F816E58A4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7025DAF-B759-45A6-B948-01DB1AC5279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799" y="4406319"/>
            <a:ext cx="7771578" cy="1361861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799" y="2906762"/>
            <a:ext cx="7771578" cy="149955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D303D4C-9066-480B-9A54-818429EB749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6976" y="-2868134"/>
            <a:ext cx="3616980" cy="45221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17321" y="-2868134"/>
            <a:ext cx="3616980" cy="45221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9ED27ED-AD17-4FEA-A389-9A4BB5BBE72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57E08-63E5-4BCF-81D8-11BEB612406C}" type="datetimeFigureOut">
              <a:rPr lang="en-US" smtClean="0"/>
              <a:pPr/>
              <a:t>8/16/2010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CE38B-1A6D-44E4-B2BC-FE017AF4D5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976" y="275394"/>
            <a:ext cx="8230048" cy="1141881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6980" y="1534822"/>
            <a:ext cx="4041101" cy="63978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980" y="2174615"/>
            <a:ext cx="4041101" cy="395124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4432" y="1534822"/>
            <a:ext cx="4042595" cy="63978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4432" y="2174615"/>
            <a:ext cx="4042595" cy="395124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0E7532D3-42E1-4816-AFC9-8AF0FCA0B1E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C029FF81-D90D-4FE3-940C-331072F6504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97E5A149-C4EB-489C-92D2-D68CB8CC075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978" y="273716"/>
            <a:ext cx="3009172" cy="116203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168" y="273720"/>
            <a:ext cx="5111859" cy="58521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6978" y="1435751"/>
            <a:ext cx="3009172" cy="469010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C3465E7A-1EC1-4622-8F1F-9B70A97B083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063" y="4800939"/>
            <a:ext cx="5486698" cy="56590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063" y="612922"/>
            <a:ext cx="5486698" cy="411412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063" y="5366842"/>
            <a:ext cx="5486698" cy="80603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53C5B89-DE41-4E51-90C3-DF4938E8F94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4F2906E1-FC09-4FAE-A411-39BA7FB3ED9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58608" y="-2868134"/>
            <a:ext cx="1877186" cy="452218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27052" y="-2868134"/>
            <a:ext cx="5488191" cy="452218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D416A97-680C-46A8-BEE6-BAA26B10BD6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052" y="186399"/>
            <a:ext cx="7508742" cy="13165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>
          <a:xfrm>
            <a:off x="456979" y="6246758"/>
            <a:ext cx="2126581" cy="470186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>
          <a:xfrm>
            <a:off x="2734389" y="6246758"/>
            <a:ext cx="2895674" cy="470186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>
          <a:xfrm>
            <a:off x="5837644" y="6246758"/>
            <a:ext cx="2126581" cy="470186"/>
          </a:xfrm>
        </p:spPr>
        <p:txBody>
          <a:bodyPr/>
          <a:lstStyle>
            <a:lvl1pPr>
              <a:defRPr/>
            </a:lvl1pPr>
          </a:lstStyle>
          <a:p>
            <a:fld id="{C9F08BB8-6F94-4381-B56E-554901CDECC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465" y="2130951"/>
            <a:ext cx="7773071" cy="146933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0928" y="3885752"/>
            <a:ext cx="6402144" cy="1753122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D3E04EBA-2B46-4B99-90D2-E1F816E58A4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7025DAF-B759-45A6-B948-01DB1AC5279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1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1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57E08-63E5-4BCF-81D8-11BEB612406C}" type="datetimeFigureOut">
              <a:rPr lang="en-US" smtClean="0"/>
              <a:pPr/>
              <a:t>8/16/2010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CE38B-1A6D-44E4-B2BC-FE017AF4D5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799" y="4406316"/>
            <a:ext cx="7771578" cy="1361861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799" y="2906759"/>
            <a:ext cx="7771578" cy="149955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D303D4C-9066-480B-9A54-818429EB749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6976" y="-2868135"/>
            <a:ext cx="3616980" cy="45221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17321" y="-2868135"/>
            <a:ext cx="3616980" cy="45221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9ED27ED-AD17-4FEA-A389-9A4BB5BBE72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976" y="275394"/>
            <a:ext cx="8230048" cy="1141881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6977" y="1534822"/>
            <a:ext cx="4041101" cy="63978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977" y="2174612"/>
            <a:ext cx="4041101" cy="395124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4429" y="1534822"/>
            <a:ext cx="4042595" cy="63978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4429" y="2174612"/>
            <a:ext cx="4042595" cy="395124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0E7532D3-42E1-4816-AFC9-8AF0FCA0B1E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C029FF81-D90D-4FE3-940C-331072F6504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97E5A149-C4EB-489C-92D2-D68CB8CC075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977" y="273716"/>
            <a:ext cx="3009172" cy="116203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165" y="273717"/>
            <a:ext cx="5111859" cy="58521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6977" y="1435748"/>
            <a:ext cx="3009172" cy="469010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C3465E7A-1EC1-4622-8F1F-9B70A97B083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063" y="4800937"/>
            <a:ext cx="5486698" cy="56590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063" y="612922"/>
            <a:ext cx="5486698" cy="411412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063" y="5366839"/>
            <a:ext cx="5486698" cy="80603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53C5B89-DE41-4E51-90C3-DF4938E8F94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4F2906E1-FC09-4FAE-A411-39BA7FB3ED9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58608" y="-2868135"/>
            <a:ext cx="1877186" cy="452218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27052" y="-2868135"/>
            <a:ext cx="5488191" cy="452218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D416A97-680C-46A8-BEE6-BAA26B10BD6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052" y="186396"/>
            <a:ext cx="7508742" cy="13165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>
          <a:xfrm>
            <a:off x="456976" y="6246758"/>
            <a:ext cx="2126581" cy="470186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>
          <a:xfrm>
            <a:off x="2734389" y="6246758"/>
            <a:ext cx="2895674" cy="470186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>
          <a:xfrm>
            <a:off x="5837644" y="6246758"/>
            <a:ext cx="2126581" cy="470186"/>
          </a:xfrm>
        </p:spPr>
        <p:txBody>
          <a:bodyPr/>
          <a:lstStyle>
            <a:lvl1pPr>
              <a:defRPr/>
            </a:lvl1pPr>
          </a:lstStyle>
          <a:p>
            <a:fld id="{C9F08BB8-6F94-4381-B56E-554901CDECC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57E08-63E5-4BCF-81D8-11BEB612406C}" type="datetimeFigureOut">
              <a:rPr lang="en-US" smtClean="0"/>
              <a:pPr/>
              <a:t>8/16/2010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CE38B-1A6D-44E4-B2BC-FE017AF4D5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57E08-63E5-4BCF-81D8-11BEB612406C}" type="datetimeFigureOut">
              <a:rPr lang="en-US" smtClean="0"/>
              <a:pPr/>
              <a:t>8/16/2010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CE38B-1A6D-44E4-B2BC-FE017AF4D5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3" y="273053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57E08-63E5-4BCF-81D8-11BEB612406C}" type="datetimeFigureOut">
              <a:rPr lang="en-US" smtClean="0"/>
              <a:pPr/>
              <a:t>8/16/2010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CE38B-1A6D-44E4-B2BC-FE017AF4D5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57E08-63E5-4BCF-81D8-11BEB612406C}" type="datetimeFigureOut">
              <a:rPr lang="en-US" smtClean="0"/>
              <a:pPr/>
              <a:t>8/16/2010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CE38B-1A6D-44E4-B2BC-FE017AF4D5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image" Target="../media/image1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657E08-63E5-4BCF-81D8-11BEB612406C}" type="datetimeFigureOut">
              <a:rPr lang="en-US" smtClean="0"/>
              <a:pPr/>
              <a:t>8/16/2010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5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BCE38B-1A6D-44E4-B2BC-FE017AF4D57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327052" y="186400"/>
            <a:ext cx="7508742" cy="131652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6976" y="-2868134"/>
            <a:ext cx="7377324" cy="452218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6982" y="6246758"/>
            <a:ext cx="2126581" cy="47018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+mn-cs"/>
              </a:defRPr>
            </a:lvl1pPr>
          </a:lstStyle>
          <a:p>
            <a:pPr defTabSz="45720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en-US" smtClean="0">
              <a:ea typeface="MS Gothic" charset="-128"/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2734389" y="6246758"/>
            <a:ext cx="2895674" cy="47018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+mn-cs"/>
              </a:defRPr>
            </a:lvl1pPr>
          </a:lstStyle>
          <a:p>
            <a:pPr defTabSz="45720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en-US" smtClean="0">
              <a:ea typeface="MS Gothic" charset="-128"/>
            </a:endParaRP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5837644" y="6246758"/>
            <a:ext cx="2126581" cy="47018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+mn-cs"/>
              </a:defRPr>
            </a:lvl1pPr>
          </a:lstStyle>
          <a:p>
            <a:pPr defTabSz="45720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fld id="{92F2A408-2E6A-4B8A-BF98-70CD398D3917}" type="slidenum">
              <a:rPr lang="en-US" smtClean="0">
                <a:ea typeface="MS Gothic" charset="-128"/>
              </a:rPr>
              <a:pPr defTabSz="45720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</a:pPr>
              <a:t>‹#›</a:t>
            </a:fld>
            <a:endParaRPr lang="en-US" smtClean="0">
              <a:ea typeface="MS Gothic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  <p:sldLayoutId id="2147483768" r:id="rId12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198A8A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198A8A"/>
          </a:solidFill>
          <a:latin typeface="Arial" charset="0"/>
          <a:cs typeface="Arial Unicode MS" charset="0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198A8A"/>
          </a:solidFill>
          <a:latin typeface="Arial" charset="0"/>
          <a:cs typeface="Arial Unicode MS" charset="0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198A8A"/>
          </a:solidFill>
          <a:latin typeface="Arial" charset="0"/>
          <a:cs typeface="Arial Unicode MS" charset="0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198A8A"/>
          </a:solidFill>
          <a:latin typeface="Arial" charset="0"/>
          <a:cs typeface="Arial Unicode MS" charset="0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198A8A"/>
          </a:solidFill>
          <a:latin typeface="Arial" charset="0"/>
          <a:cs typeface="Arial Unicode MS" charset="0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198A8A"/>
          </a:solidFill>
          <a:latin typeface="Arial" charset="0"/>
          <a:cs typeface="Arial Unicode MS" charset="0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198A8A"/>
          </a:solidFill>
          <a:latin typeface="Arial" charset="0"/>
          <a:cs typeface="Arial Unicode MS" charset="0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198A8A"/>
          </a:solidFill>
          <a:latin typeface="Arial" charset="0"/>
          <a:cs typeface="Arial Unicode MS" charset="0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5pPr>
      <a:lvl6pPr marL="25146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6pPr>
      <a:lvl7pPr marL="29718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7pPr>
      <a:lvl8pPr marL="34290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8pPr>
      <a:lvl9pPr marL="38862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327052" y="186400"/>
            <a:ext cx="7508742" cy="131652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6976" y="-2868134"/>
            <a:ext cx="7377324" cy="452218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6981" y="6246758"/>
            <a:ext cx="2126581" cy="47018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+mn-cs"/>
              </a:defRPr>
            </a:lvl1pPr>
          </a:lstStyle>
          <a:p>
            <a:pPr defTabSz="45720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en-US" smtClean="0">
              <a:ea typeface="MS Gothic" charset="-128"/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2734389" y="6246758"/>
            <a:ext cx="2895674" cy="47018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+mn-cs"/>
              </a:defRPr>
            </a:lvl1pPr>
          </a:lstStyle>
          <a:p>
            <a:pPr defTabSz="45720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en-US" smtClean="0">
              <a:ea typeface="MS Gothic" charset="-128"/>
            </a:endParaRP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5837644" y="6246758"/>
            <a:ext cx="2126581" cy="47018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+mn-cs"/>
              </a:defRPr>
            </a:lvl1pPr>
          </a:lstStyle>
          <a:p>
            <a:pPr defTabSz="45720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fld id="{92F2A408-2E6A-4B8A-BF98-70CD398D3917}" type="slidenum">
              <a:rPr lang="en-US" smtClean="0">
                <a:ea typeface="MS Gothic" charset="-128"/>
              </a:rPr>
              <a:pPr defTabSz="45720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</a:pPr>
              <a:t>‹#›</a:t>
            </a:fld>
            <a:endParaRPr lang="en-US" smtClean="0">
              <a:ea typeface="MS Gothic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  <p:sldLayoutId id="2147483772" r:id="rId3"/>
    <p:sldLayoutId id="2147483773" r:id="rId4"/>
    <p:sldLayoutId id="2147483774" r:id="rId5"/>
    <p:sldLayoutId id="2147483775" r:id="rId6"/>
    <p:sldLayoutId id="2147483776" r:id="rId7"/>
    <p:sldLayoutId id="2147483777" r:id="rId8"/>
    <p:sldLayoutId id="2147483778" r:id="rId9"/>
    <p:sldLayoutId id="2147483779" r:id="rId10"/>
    <p:sldLayoutId id="2147483780" r:id="rId11"/>
    <p:sldLayoutId id="2147483781" r:id="rId12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198A8A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198A8A"/>
          </a:solidFill>
          <a:latin typeface="Arial" charset="0"/>
          <a:cs typeface="Arial Unicode MS" charset="0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198A8A"/>
          </a:solidFill>
          <a:latin typeface="Arial" charset="0"/>
          <a:cs typeface="Arial Unicode MS" charset="0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198A8A"/>
          </a:solidFill>
          <a:latin typeface="Arial" charset="0"/>
          <a:cs typeface="Arial Unicode MS" charset="0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198A8A"/>
          </a:solidFill>
          <a:latin typeface="Arial" charset="0"/>
          <a:cs typeface="Arial Unicode MS" charset="0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198A8A"/>
          </a:solidFill>
          <a:latin typeface="Arial" charset="0"/>
          <a:cs typeface="Arial Unicode MS" charset="0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198A8A"/>
          </a:solidFill>
          <a:latin typeface="Arial" charset="0"/>
          <a:cs typeface="Arial Unicode MS" charset="0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198A8A"/>
          </a:solidFill>
          <a:latin typeface="Arial" charset="0"/>
          <a:cs typeface="Arial Unicode MS" charset="0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198A8A"/>
          </a:solidFill>
          <a:latin typeface="Arial" charset="0"/>
          <a:cs typeface="Arial Unicode MS" charset="0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5pPr>
      <a:lvl6pPr marL="25146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6pPr>
      <a:lvl7pPr marL="29718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7pPr>
      <a:lvl8pPr marL="34290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8pPr>
      <a:lvl9pPr marL="38862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327052" y="186399"/>
            <a:ext cx="7508742" cy="131652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6976" y="-2868134"/>
            <a:ext cx="7377324" cy="452218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6979" y="6246758"/>
            <a:ext cx="2126581" cy="47018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+mn-cs"/>
              </a:defRPr>
            </a:lvl1pPr>
          </a:lstStyle>
          <a:p>
            <a:pPr defTabSz="45720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en-US" smtClean="0">
              <a:ea typeface="MS Gothic" charset="-128"/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2734389" y="6246758"/>
            <a:ext cx="2895674" cy="47018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+mn-cs"/>
              </a:defRPr>
            </a:lvl1pPr>
          </a:lstStyle>
          <a:p>
            <a:pPr defTabSz="45720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en-US" smtClean="0">
              <a:ea typeface="MS Gothic" charset="-128"/>
            </a:endParaRP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5837644" y="6246758"/>
            <a:ext cx="2126581" cy="47018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+mn-cs"/>
              </a:defRPr>
            </a:lvl1pPr>
          </a:lstStyle>
          <a:p>
            <a:pPr defTabSz="45720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fld id="{92F2A408-2E6A-4B8A-BF98-70CD398D3917}" type="slidenum">
              <a:rPr lang="en-US" smtClean="0">
                <a:ea typeface="MS Gothic" charset="-128"/>
              </a:rPr>
              <a:pPr defTabSz="45720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</a:pPr>
              <a:t>‹#›</a:t>
            </a:fld>
            <a:endParaRPr lang="en-US" smtClean="0">
              <a:ea typeface="MS Gothic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  <p:sldLayoutId id="2147483785" r:id="rId3"/>
    <p:sldLayoutId id="2147483786" r:id="rId4"/>
    <p:sldLayoutId id="2147483787" r:id="rId5"/>
    <p:sldLayoutId id="2147483788" r:id="rId6"/>
    <p:sldLayoutId id="2147483789" r:id="rId7"/>
    <p:sldLayoutId id="2147483790" r:id="rId8"/>
    <p:sldLayoutId id="2147483791" r:id="rId9"/>
    <p:sldLayoutId id="2147483792" r:id="rId10"/>
    <p:sldLayoutId id="2147483793" r:id="rId11"/>
    <p:sldLayoutId id="2147483794" r:id="rId12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198A8A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198A8A"/>
          </a:solidFill>
          <a:latin typeface="Arial" charset="0"/>
          <a:cs typeface="Arial Unicode MS" charset="0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198A8A"/>
          </a:solidFill>
          <a:latin typeface="Arial" charset="0"/>
          <a:cs typeface="Arial Unicode MS" charset="0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198A8A"/>
          </a:solidFill>
          <a:latin typeface="Arial" charset="0"/>
          <a:cs typeface="Arial Unicode MS" charset="0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198A8A"/>
          </a:solidFill>
          <a:latin typeface="Arial" charset="0"/>
          <a:cs typeface="Arial Unicode MS" charset="0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198A8A"/>
          </a:solidFill>
          <a:latin typeface="Arial" charset="0"/>
          <a:cs typeface="Arial Unicode MS" charset="0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198A8A"/>
          </a:solidFill>
          <a:latin typeface="Arial" charset="0"/>
          <a:cs typeface="Arial Unicode MS" charset="0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198A8A"/>
          </a:solidFill>
          <a:latin typeface="Arial" charset="0"/>
          <a:cs typeface="Arial Unicode MS" charset="0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198A8A"/>
          </a:solidFill>
          <a:latin typeface="Arial" charset="0"/>
          <a:cs typeface="Arial Unicode MS" charset="0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5pPr>
      <a:lvl6pPr marL="25146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6pPr>
      <a:lvl7pPr marL="29718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7pPr>
      <a:lvl8pPr marL="34290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8pPr>
      <a:lvl9pPr marL="38862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327052" y="186396"/>
            <a:ext cx="7508742" cy="131652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6976" y="-2868135"/>
            <a:ext cx="7377324" cy="452218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6976" y="6246758"/>
            <a:ext cx="2126581" cy="47018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+mn-cs"/>
              </a:defRPr>
            </a:lvl1pPr>
          </a:lstStyle>
          <a:p>
            <a:pPr defTabSz="45720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en-US" smtClean="0">
              <a:ea typeface="MS Gothic" charset="-128"/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2734389" y="6246758"/>
            <a:ext cx="2895674" cy="47018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+mn-cs"/>
              </a:defRPr>
            </a:lvl1pPr>
          </a:lstStyle>
          <a:p>
            <a:pPr defTabSz="45720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en-US" smtClean="0">
              <a:ea typeface="MS Gothic" charset="-128"/>
            </a:endParaRP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5837644" y="6246758"/>
            <a:ext cx="2126581" cy="47018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+mn-cs"/>
              </a:defRPr>
            </a:lvl1pPr>
          </a:lstStyle>
          <a:p>
            <a:pPr defTabSz="45720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fld id="{92F2A408-2E6A-4B8A-BF98-70CD398D3917}" type="slidenum">
              <a:rPr lang="en-US" smtClean="0">
                <a:ea typeface="MS Gothic" charset="-128"/>
              </a:rPr>
              <a:pPr defTabSz="45720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</a:pPr>
              <a:t>‹#›</a:t>
            </a:fld>
            <a:endParaRPr lang="en-US" smtClean="0">
              <a:ea typeface="MS Gothic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6" r:id="rId1"/>
    <p:sldLayoutId id="2147483797" r:id="rId2"/>
    <p:sldLayoutId id="2147483798" r:id="rId3"/>
    <p:sldLayoutId id="2147483799" r:id="rId4"/>
    <p:sldLayoutId id="2147483800" r:id="rId5"/>
    <p:sldLayoutId id="2147483801" r:id="rId6"/>
    <p:sldLayoutId id="2147483802" r:id="rId7"/>
    <p:sldLayoutId id="2147483803" r:id="rId8"/>
    <p:sldLayoutId id="2147483804" r:id="rId9"/>
    <p:sldLayoutId id="2147483805" r:id="rId10"/>
    <p:sldLayoutId id="2147483806" r:id="rId11"/>
    <p:sldLayoutId id="2147483807" r:id="rId12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198A8A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198A8A"/>
          </a:solidFill>
          <a:latin typeface="Arial" charset="0"/>
          <a:cs typeface="Arial Unicode MS" charset="0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198A8A"/>
          </a:solidFill>
          <a:latin typeface="Arial" charset="0"/>
          <a:cs typeface="Arial Unicode MS" charset="0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198A8A"/>
          </a:solidFill>
          <a:latin typeface="Arial" charset="0"/>
          <a:cs typeface="Arial Unicode MS" charset="0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198A8A"/>
          </a:solidFill>
          <a:latin typeface="Arial" charset="0"/>
          <a:cs typeface="Arial Unicode MS" charset="0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198A8A"/>
          </a:solidFill>
          <a:latin typeface="Arial" charset="0"/>
          <a:cs typeface="Arial Unicode MS" charset="0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198A8A"/>
          </a:solidFill>
          <a:latin typeface="Arial" charset="0"/>
          <a:cs typeface="Arial Unicode MS" charset="0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198A8A"/>
          </a:solidFill>
          <a:latin typeface="Arial" charset="0"/>
          <a:cs typeface="Arial Unicode MS" charset="0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198A8A"/>
          </a:solidFill>
          <a:latin typeface="Arial" charset="0"/>
          <a:cs typeface="Arial Unicode MS" charset="0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5pPr>
      <a:lvl6pPr marL="25146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6pPr>
      <a:lvl7pPr marL="29718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7pPr>
      <a:lvl8pPr marL="34290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8pPr>
      <a:lvl9pPr marL="38862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youtube.com/watch?v=7iAhkxZvFHI&amp;feature=related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>
                <a:latin typeface="Algerian" pitchFamily="82" charset="0"/>
              </a:rPr>
              <a:t>Poetry is a gift 	</a:t>
            </a:r>
            <a:endParaRPr lang="en-US" sz="4800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3001962"/>
          </a:xfrm>
        </p:spPr>
        <p:txBody>
          <a:bodyPr>
            <a:noAutofit/>
          </a:bodyPr>
          <a:lstStyle/>
          <a:p>
            <a:pPr>
              <a:lnSpc>
                <a:spcPct val="160000"/>
              </a:lnSpc>
              <a:buNone/>
            </a:pPr>
            <a:r>
              <a:rPr lang="en-US" sz="1800" dirty="0" smtClean="0">
                <a:latin typeface="Lucida Calligraphy" pitchFamily="66" charset="0"/>
                <a:cs typeface="Arial" pitchFamily="34" charset="0"/>
              </a:rPr>
              <a:t>Poetry Lifts the veil from the hidden beauty of the world, and makes familiar objects be as if they were not familiar</a:t>
            </a:r>
            <a:r>
              <a:rPr lang="en-US" sz="1800" dirty="0" smtClean="0">
                <a:latin typeface="Lucida Calligraphy" pitchFamily="66" charset="0"/>
              </a:rPr>
              <a:t>.</a:t>
            </a:r>
          </a:p>
          <a:p>
            <a:pPr>
              <a:buNone/>
            </a:pPr>
            <a:r>
              <a:rPr lang="en-US" sz="1200" b="1" kern="1000" dirty="0" smtClean="0"/>
              <a:t>Percy </a:t>
            </a:r>
            <a:r>
              <a:rPr lang="en-US" sz="1200" b="1" kern="1000" dirty="0" err="1"/>
              <a:t>Bysshe</a:t>
            </a:r>
            <a:r>
              <a:rPr lang="en-US" sz="1200" b="1" kern="1000" dirty="0"/>
              <a:t> Shelley (1792-1822), English </a:t>
            </a:r>
            <a:r>
              <a:rPr lang="en-US" sz="1200" b="1" kern="1000" dirty="0" smtClean="0"/>
              <a:t> poet. </a:t>
            </a:r>
            <a:r>
              <a:rPr lang="en-US" sz="1200" b="1" kern="1000" dirty="0"/>
              <a:t>A Defense of Poetry (written 1821; </a:t>
            </a:r>
            <a:r>
              <a:rPr lang="en-US" sz="1200" b="1" kern="1000" dirty="0" smtClean="0"/>
              <a:t> published </a:t>
            </a:r>
            <a:r>
              <a:rPr lang="en-US" sz="1200" b="1" kern="1000" dirty="0"/>
              <a:t>1840</a:t>
            </a:r>
            <a:r>
              <a:rPr lang="en-US" sz="1200" b="1" kern="1000" dirty="0" smtClean="0"/>
              <a:t>)</a:t>
            </a:r>
            <a:endParaRPr lang="en-US" sz="1000" b="1" kern="1000" dirty="0" smtClean="0"/>
          </a:p>
          <a:p>
            <a:pPr>
              <a:buNone/>
            </a:pPr>
            <a:endParaRPr lang="en-US" sz="1000" b="1" kern="1000" dirty="0" smtClean="0"/>
          </a:p>
          <a:p>
            <a:pPr>
              <a:buNone/>
            </a:pPr>
            <a:r>
              <a:rPr lang="en-US" sz="2000" dirty="0" smtClean="0">
                <a:latin typeface="AR BERKLEY" pitchFamily="2" charset="0"/>
              </a:rPr>
              <a:t>A </a:t>
            </a:r>
            <a:r>
              <a:rPr lang="en-US" sz="1800" dirty="0" smtClean="0">
                <a:latin typeface="Lucida Calligraphy" pitchFamily="66" charset="0"/>
              </a:rPr>
              <a:t>prose writer gets tired of writing prose, and wants to be a poet.  So he begins every line with a capital letter, and keeps on writing prose. </a:t>
            </a:r>
            <a:r>
              <a:rPr lang="en-US" sz="2000" dirty="0" smtClean="0">
                <a:latin typeface="Lucida Calligraphy" pitchFamily="66" charset="0"/>
              </a:rPr>
              <a:t> </a:t>
            </a:r>
            <a:r>
              <a:rPr lang="en-US" sz="1200" dirty="0" smtClean="0"/>
              <a:t>~Samuel </a:t>
            </a:r>
            <a:r>
              <a:rPr lang="en-US" sz="1200" dirty="0" err="1" smtClean="0"/>
              <a:t>McChord</a:t>
            </a:r>
            <a:r>
              <a:rPr lang="en-US" sz="1200" dirty="0" smtClean="0"/>
              <a:t> Crothers, "Every Man's Natural Desire to Be Somebody Else" </a:t>
            </a:r>
            <a:r>
              <a:rPr lang="en-US" sz="1200" i="1" dirty="0" smtClean="0"/>
              <a:t>The Dame </a:t>
            </a:r>
            <a:r>
              <a:rPr lang="en-US" sz="1200" i="1" dirty="0" smtClean="0"/>
              <a:t>School </a:t>
            </a:r>
            <a:r>
              <a:rPr lang="en-US" sz="1200" i="1" dirty="0" smtClean="0"/>
              <a:t>of Experience</a:t>
            </a:r>
            <a:r>
              <a:rPr lang="en-US" sz="1200" dirty="0" smtClean="0"/>
              <a:t>, 1920</a:t>
            </a:r>
            <a:endParaRPr lang="en-US" sz="2000" dirty="0" smtClean="0">
              <a:latin typeface="AR BERKLEY" pitchFamily="2" charset="0"/>
            </a:endParaRPr>
          </a:p>
          <a:p>
            <a:pPr>
              <a:buNone/>
            </a:pPr>
            <a:endParaRPr lang="en-US" sz="1200" dirty="0" smtClean="0">
              <a:latin typeface="AR BERKLEY" pitchFamily="2" charset="0"/>
            </a:endParaRPr>
          </a:p>
          <a:p>
            <a:pPr>
              <a:buNone/>
            </a:pPr>
            <a:endParaRPr lang="en-US" sz="1200" dirty="0" smtClean="0">
              <a:latin typeface="AR BERKLEY" pitchFamily="2" charset="0"/>
            </a:endParaRPr>
          </a:p>
          <a:p>
            <a:pPr>
              <a:buNone/>
            </a:pPr>
            <a:r>
              <a:rPr lang="en-US" sz="1800" dirty="0" smtClean="0">
                <a:latin typeface="Lucida Calligraphy" pitchFamily="66" charset="0"/>
              </a:rPr>
              <a:t>Poetry is life distilled.  ~</a:t>
            </a:r>
            <a:r>
              <a:rPr lang="en-US" sz="1200" dirty="0" smtClean="0">
                <a:latin typeface="Lucida Calligraphy" pitchFamily="66" charset="0"/>
              </a:rPr>
              <a:t>Gwendolyn Brooks,</a:t>
            </a:r>
          </a:p>
          <a:p>
            <a:pPr>
              <a:buNone/>
            </a:pPr>
            <a:r>
              <a:rPr lang="en-US" sz="1200" dirty="0" smtClean="0"/>
              <a:t>Harlem Renaissance poet </a:t>
            </a:r>
          </a:p>
          <a:p>
            <a:pPr>
              <a:buNone/>
            </a:pPr>
            <a:endParaRPr lang="en-US" sz="1000" kern="1000" dirty="0" smtClean="0">
              <a:latin typeface="AR BERKLEY" pitchFamily="2" charset="0"/>
            </a:endParaRPr>
          </a:p>
          <a:p>
            <a:pPr>
              <a:buNone/>
            </a:pPr>
            <a:endParaRPr lang="en-US" sz="12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648082" y="3733800"/>
            <a:ext cx="3495918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5" y="90100"/>
            <a:ext cx="114807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Jane Nitschke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6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3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9000"/>
                            </p:stCondLst>
                            <p:childTnLst>
                              <p:par>
                                <p:cTn id="23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5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Grp="1" noChangeArrowheads="1"/>
          </p:cNvSpPr>
          <p:nvPr>
            <p:ph type="title"/>
          </p:nvPr>
        </p:nvSpPr>
        <p:spPr>
          <a:xfrm>
            <a:off x="327056" y="273721"/>
            <a:ext cx="7511729" cy="1145239"/>
          </a:xfrm>
          <a:ln/>
        </p:spPr>
        <p:txBody>
          <a:bodyPr/>
          <a:lstStyle/>
          <a:p>
            <a:pPr>
              <a:lnSpc>
                <a:spcPct val="108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>
                <a:solidFill>
                  <a:srgbClr val="804C19"/>
                </a:solidFill>
                <a:latin typeface="Tempus Sans ITC" pitchFamily="80" charset="0"/>
              </a:rPr>
              <a:t>Types of Rhyme</a:t>
            </a: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430095" y="1066320"/>
            <a:ext cx="7407192" cy="4824445"/>
          </a:xfrm>
          <a:prstGeom prst="rect">
            <a:avLst/>
          </a:prstGeom>
          <a:noFill/>
          <a:ln/>
        </p:spPr>
        <p:txBody>
          <a:bodyPr lIns="0" tIns="0" rIns="0" bIns="0" anchor="ctr"/>
          <a:lstStyle/>
          <a:p>
            <a:pPr marL="0" indent="0">
              <a:lnSpc>
                <a:spcPct val="108000"/>
              </a:lnSpc>
              <a:spcAft>
                <a:spcPct val="0"/>
              </a:spcAft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b="1" dirty="0">
                <a:solidFill>
                  <a:srgbClr val="804C19"/>
                </a:solidFill>
                <a:latin typeface="Tempus Sans ITC" pitchFamily="80" charset="0"/>
              </a:rPr>
              <a:t>      </a:t>
            </a:r>
            <a:r>
              <a:rPr lang="en-US" b="1" u="sng" dirty="0">
                <a:solidFill>
                  <a:srgbClr val="804C19"/>
                </a:solidFill>
                <a:latin typeface="Tempus Sans ITC" pitchFamily="80" charset="0"/>
              </a:rPr>
              <a:t>Perfect Rhymes</a:t>
            </a:r>
            <a:r>
              <a:rPr lang="en-US" b="1" dirty="0">
                <a:solidFill>
                  <a:srgbClr val="804C19"/>
                </a:solidFill>
                <a:latin typeface="Tempus Sans ITC" pitchFamily="80" charset="0"/>
              </a:rPr>
              <a:t>                </a:t>
            </a:r>
            <a:r>
              <a:rPr lang="en-US" b="1" u="sng" dirty="0">
                <a:solidFill>
                  <a:srgbClr val="804C19"/>
                </a:solidFill>
                <a:latin typeface="Tempus Sans ITC" pitchFamily="80" charset="0"/>
              </a:rPr>
              <a:t>Sight Rhymes</a:t>
            </a:r>
            <a:r>
              <a:rPr lang="en-US" b="1" dirty="0">
                <a:solidFill>
                  <a:srgbClr val="804C19"/>
                </a:solidFill>
                <a:latin typeface="Tempus Sans ITC" pitchFamily="80" charset="0"/>
              </a:rPr>
              <a:t>  </a:t>
            </a:r>
          </a:p>
          <a:p>
            <a:pPr marL="0" indent="0">
              <a:lnSpc>
                <a:spcPct val="108000"/>
              </a:lnSpc>
              <a:spcAft>
                <a:spcPct val="0"/>
              </a:spcAft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b="1" dirty="0">
                <a:solidFill>
                  <a:srgbClr val="804C19"/>
                </a:solidFill>
                <a:latin typeface="Tempus Sans ITC" pitchFamily="80" charset="0"/>
              </a:rPr>
              <a:t>      here/fear                          flute/compute</a:t>
            </a:r>
          </a:p>
          <a:p>
            <a:pPr marL="0" indent="0">
              <a:lnSpc>
                <a:spcPct val="108000"/>
              </a:lnSpc>
              <a:spcAft>
                <a:spcPct val="0"/>
              </a:spcAft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b="1" dirty="0">
                <a:solidFill>
                  <a:srgbClr val="804C19"/>
                </a:solidFill>
                <a:latin typeface="Tempus Sans ITC" pitchFamily="80" charset="0"/>
              </a:rPr>
              <a:t>      streams/dreams</a:t>
            </a:r>
          </a:p>
          <a:p>
            <a:pPr marL="0" indent="0">
              <a:lnSpc>
                <a:spcPct val="108000"/>
              </a:lnSpc>
              <a:spcAft>
                <a:spcPct val="0"/>
              </a:spcAft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b="1" dirty="0">
                <a:solidFill>
                  <a:srgbClr val="804C19"/>
                </a:solidFill>
                <a:latin typeface="Tempus Sans ITC" pitchFamily="80" charset="0"/>
              </a:rPr>
              <a:t>      where/air               </a:t>
            </a:r>
            <a:r>
              <a:rPr lang="en-US" b="1" u="sng" dirty="0">
                <a:solidFill>
                  <a:srgbClr val="804C19"/>
                </a:solidFill>
                <a:latin typeface="Tempus Sans ITC" pitchFamily="80" charset="0"/>
              </a:rPr>
              <a:t>Internal Rhymes</a:t>
            </a:r>
          </a:p>
          <a:p>
            <a:pPr marL="0" indent="0">
              <a:lnSpc>
                <a:spcPct val="108000"/>
              </a:lnSpc>
              <a:spcAft>
                <a:spcPct val="0"/>
              </a:spcAft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b="1" dirty="0">
                <a:solidFill>
                  <a:srgbClr val="804C19"/>
                </a:solidFill>
                <a:latin typeface="Tempus Sans ITC" pitchFamily="80" charset="0"/>
              </a:rPr>
              <a:t>      lips/hips               flow/how (also sight)</a:t>
            </a:r>
          </a:p>
          <a:p>
            <a:pPr marL="0" indent="0">
              <a:lnSpc>
                <a:spcPct val="108000"/>
              </a:lnSpc>
              <a:spcAft>
                <a:spcPct val="0"/>
              </a:spcAft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b="1" dirty="0">
                <a:solidFill>
                  <a:srgbClr val="804C19"/>
                </a:solidFill>
                <a:latin typeface="Tempus Sans ITC" pitchFamily="80" charset="0"/>
              </a:rPr>
              <a:t>                                  woo/loose (also slant)</a:t>
            </a:r>
          </a:p>
          <a:p>
            <a:pPr marL="0" indent="0">
              <a:lnSpc>
                <a:spcPct val="108000"/>
              </a:lnSpc>
              <a:spcAft>
                <a:spcPct val="0"/>
              </a:spcAft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b="1" dirty="0">
                <a:solidFill>
                  <a:srgbClr val="804C19"/>
                </a:solidFill>
                <a:latin typeface="Tempus Sans ITC" pitchFamily="80" charset="0"/>
              </a:rPr>
              <a:t>							  </a:t>
            </a:r>
            <a:r>
              <a:rPr lang="en-US" b="1" dirty="0" smtClean="0">
                <a:solidFill>
                  <a:srgbClr val="804C19"/>
                </a:solidFill>
                <a:latin typeface="Tempus Sans ITC" pitchFamily="80" charset="0"/>
              </a:rPr>
              <a:t>     </a:t>
            </a:r>
            <a:r>
              <a:rPr lang="en-US" b="1" dirty="0">
                <a:solidFill>
                  <a:srgbClr val="804C19"/>
                </a:solidFill>
                <a:latin typeface="Tempus Sans ITC" pitchFamily="80" charset="0"/>
              </a:rPr>
              <a:t>This/is</a:t>
            </a:r>
          </a:p>
          <a:p>
            <a:pPr marL="0" indent="0" algn="r">
              <a:lnSpc>
                <a:spcPct val="108000"/>
              </a:lnSpc>
              <a:spcAft>
                <a:spcPct val="0"/>
              </a:spcAft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300" b="1" dirty="0">
                <a:solidFill>
                  <a:srgbClr val="804C19"/>
                </a:solidFill>
                <a:latin typeface="Tempus Sans ITC" pitchFamily="80" charset="0"/>
              </a:rPr>
              <a:t>Janice Teel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ChangeArrowheads="1"/>
          </p:cNvSpPr>
          <p:nvPr>
            <p:ph type="title"/>
          </p:nvPr>
        </p:nvSpPr>
        <p:spPr>
          <a:xfrm>
            <a:off x="327053" y="273718"/>
            <a:ext cx="7511729" cy="1145239"/>
          </a:xfrm>
          <a:ln/>
        </p:spPr>
        <p:txBody>
          <a:bodyPr tIns="11160"/>
          <a:lstStyle/>
          <a:p>
            <a:pPr>
              <a:lnSpc>
                <a:spcPct val="98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dirty="0">
                <a:latin typeface="Rockwell Extra Bold" pitchFamily="16" charset="0"/>
              </a:rPr>
              <a:t>Enjambment</a:t>
            </a: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456978" y="1905933"/>
            <a:ext cx="7380311" cy="4728729"/>
          </a:xfrm>
          <a:prstGeom prst="rect">
            <a:avLst/>
          </a:prstGeom>
          <a:noFill/>
          <a:ln/>
        </p:spPr>
        <p:txBody>
          <a:bodyPr lIns="0" tIns="6480" rIns="0" bIns="0" anchor="ctr"/>
          <a:lstStyle/>
          <a:p>
            <a:pPr marL="0" indent="0">
              <a:lnSpc>
                <a:spcPct val="98000"/>
              </a:lnSpc>
              <a:spcAft>
                <a:spcPct val="0"/>
              </a:spcAft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2600" dirty="0">
                <a:latin typeface="Rockwell Extra Bold" pitchFamily="16" charset="0"/>
              </a:rPr>
              <a:t>Enjambment occurs when a sentence continues from one line to the next.</a:t>
            </a:r>
          </a:p>
          <a:p>
            <a:pPr marL="0" indent="0">
              <a:lnSpc>
                <a:spcPct val="98000"/>
              </a:lnSpc>
              <a:spcAft>
                <a:spcPct val="0"/>
              </a:spcAft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endParaRPr lang="en-US" sz="2600" dirty="0">
              <a:latin typeface="Rockwell Extra Bold" pitchFamily="16" charset="0"/>
            </a:endParaRPr>
          </a:p>
          <a:p>
            <a:pPr marL="0" indent="0">
              <a:lnSpc>
                <a:spcPct val="98000"/>
              </a:lnSpc>
              <a:spcAft>
                <a:spcPct val="0"/>
              </a:spcAft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2600" dirty="0">
                <a:latin typeface="Rockwell Extra Bold" pitchFamily="16" charset="0"/>
              </a:rPr>
              <a:t>Example: </a:t>
            </a:r>
          </a:p>
          <a:p>
            <a:pPr marL="0" indent="0">
              <a:lnSpc>
                <a:spcPct val="98000"/>
              </a:lnSpc>
              <a:spcAft>
                <a:spcPct val="0"/>
              </a:spcAft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endParaRPr lang="en-US" sz="2600" dirty="0">
              <a:latin typeface="Rockwell Extra Bold" pitchFamily="16" charset="0"/>
            </a:endParaRPr>
          </a:p>
          <a:p>
            <a:pPr marL="0" indent="0">
              <a:lnSpc>
                <a:spcPct val="98000"/>
              </a:lnSpc>
              <a:spcAft>
                <a:spcPct val="0"/>
              </a:spcAft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2600" dirty="0">
                <a:latin typeface="Rockwell Extra Bold" pitchFamily="16" charset="0"/>
              </a:rPr>
              <a:t>That hurtle flesh and bone past fear</a:t>
            </a:r>
          </a:p>
          <a:p>
            <a:pPr marL="0" indent="0">
              <a:lnSpc>
                <a:spcPct val="98000"/>
              </a:lnSpc>
              <a:spcAft>
                <a:spcPct val="0"/>
              </a:spcAft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2600" dirty="0">
                <a:latin typeface="Rockwell Extra Bold" pitchFamily="16" charset="0"/>
              </a:rPr>
              <a:t>Down alleyways of dreams...(lines 3 -4)</a:t>
            </a:r>
          </a:p>
          <a:p>
            <a:pPr marL="0" indent="0">
              <a:lnSpc>
                <a:spcPct val="98000"/>
              </a:lnSpc>
              <a:spcAft>
                <a:spcPct val="0"/>
              </a:spcAft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endParaRPr lang="en-US" sz="2600" dirty="0">
              <a:latin typeface="Rockwell Extra Bold" pitchFamily="16" charset="0"/>
            </a:endParaRPr>
          </a:p>
          <a:p>
            <a:pPr marL="0" indent="0">
              <a:lnSpc>
                <a:spcPct val="98000"/>
              </a:lnSpc>
              <a:spcAft>
                <a:spcPct val="0"/>
              </a:spcAft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2600" dirty="0">
                <a:latin typeface="Rockwell Extra Bold" pitchFamily="16" charset="0"/>
              </a:rPr>
              <a:t>Questions: How does enjambment emphasize words and ideas? How many sentences do you see?        </a:t>
            </a:r>
            <a:r>
              <a:rPr lang="en-US" sz="1300" dirty="0" smtClean="0">
                <a:latin typeface="Rockwell Extra Bold" pitchFamily="16" charset="0"/>
              </a:rPr>
              <a:t>Janice </a:t>
            </a:r>
            <a:r>
              <a:rPr lang="en-US" sz="1300" dirty="0">
                <a:latin typeface="Rockwell Extra Bold" pitchFamily="16" charset="0"/>
              </a:rPr>
              <a:t>Teel</a:t>
            </a:r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430097" y="3627152"/>
            <a:ext cx="229981" cy="36607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60840" rIns="90000" bIns="45000"/>
          <a:lstStyle/>
          <a:p>
            <a:pPr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mtClean="0">
                <a:solidFill>
                  <a:srgbClr val="000000"/>
                </a:solidFill>
                <a:ea typeface="MS Gothic" charset="-128"/>
              </a:rPr>
              <a:t>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 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>
                <a:latin typeface="Britannic Bold"/>
              </a:rPr>
              <a:t>DREAM BOOGIE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222" dirty="0" smtClean="0"/>
              <a:t>By Langston Hughes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95270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en-US" sz="5600" dirty="0" smtClean="0"/>
              <a:t>Good </a:t>
            </a:r>
            <a:r>
              <a:rPr lang="en-US" sz="5600" dirty="0"/>
              <a:t>morning, daddy</a:t>
            </a:r>
            <a:r>
              <a:rPr lang="en-US" sz="5600" dirty="0" smtClean="0"/>
              <a:t>!                              </a:t>
            </a:r>
          </a:p>
          <a:p>
            <a:pPr>
              <a:buNone/>
            </a:pPr>
            <a:r>
              <a:rPr lang="en-US" sz="5600" dirty="0" err="1"/>
              <a:t>Ain't</a:t>
            </a:r>
            <a:r>
              <a:rPr lang="en-US" sz="5600" dirty="0"/>
              <a:t> you heard</a:t>
            </a:r>
            <a:endParaRPr lang="en-US" sz="5600" dirty="0" smtClean="0"/>
          </a:p>
          <a:p>
            <a:pPr>
              <a:buNone/>
            </a:pPr>
            <a:r>
              <a:rPr lang="en-US" sz="5600" dirty="0"/>
              <a:t>The boogie-woogie rumble</a:t>
            </a:r>
            <a:endParaRPr lang="en-US" sz="5600" dirty="0" smtClean="0"/>
          </a:p>
          <a:p>
            <a:pPr>
              <a:buNone/>
            </a:pPr>
            <a:r>
              <a:rPr lang="en-US" sz="5600" dirty="0"/>
              <a:t>Of a dream deferred?</a:t>
            </a:r>
            <a:endParaRPr lang="en-US" sz="5600" dirty="0" smtClean="0"/>
          </a:p>
          <a:p>
            <a:pPr>
              <a:buNone/>
            </a:pPr>
            <a:r>
              <a:rPr lang="en-US" sz="5600" dirty="0"/>
              <a:t>Listen closely:</a:t>
            </a:r>
            <a:endParaRPr lang="en-US" sz="5600" dirty="0" smtClean="0"/>
          </a:p>
          <a:p>
            <a:pPr>
              <a:buNone/>
            </a:pPr>
            <a:r>
              <a:rPr lang="en-US" sz="5600" dirty="0"/>
              <a:t>You'll hear their feet</a:t>
            </a:r>
            <a:endParaRPr lang="en-US" sz="5600" dirty="0" smtClean="0"/>
          </a:p>
          <a:p>
            <a:pPr>
              <a:buNone/>
            </a:pPr>
            <a:r>
              <a:rPr lang="en-US" sz="5600" dirty="0"/>
              <a:t>Beating out and Beating out a --</a:t>
            </a:r>
            <a:endParaRPr lang="en-US" sz="5600" dirty="0" smtClean="0"/>
          </a:p>
          <a:p>
            <a:pPr>
              <a:buNone/>
            </a:pPr>
            <a:r>
              <a:rPr lang="en-US" sz="5600" dirty="0"/>
              <a:t>You think</a:t>
            </a:r>
            <a:endParaRPr lang="en-US" sz="5600" dirty="0" smtClean="0"/>
          </a:p>
          <a:p>
            <a:pPr>
              <a:buNone/>
            </a:pPr>
            <a:r>
              <a:rPr lang="en-US" sz="5600" dirty="0"/>
              <a:t>It's a happy beat</a:t>
            </a:r>
            <a:r>
              <a:rPr lang="en-US" sz="5600" dirty="0" smtClean="0"/>
              <a:t>?     </a:t>
            </a:r>
          </a:p>
          <a:p>
            <a:pPr>
              <a:buNone/>
            </a:pPr>
            <a:r>
              <a:rPr lang="en-US" sz="5600" dirty="0"/>
              <a:t>Listen to it closely:</a:t>
            </a:r>
            <a:endParaRPr lang="en-US" sz="5600" dirty="0" smtClean="0"/>
          </a:p>
          <a:p>
            <a:pPr>
              <a:buNone/>
            </a:pPr>
            <a:r>
              <a:rPr lang="en-US" sz="5600" dirty="0" err="1"/>
              <a:t>Ain't</a:t>
            </a:r>
            <a:r>
              <a:rPr lang="en-US" sz="5600" dirty="0"/>
              <a:t> you heard</a:t>
            </a:r>
            <a:endParaRPr lang="en-US" sz="5600" dirty="0" smtClean="0"/>
          </a:p>
          <a:p>
            <a:pPr>
              <a:buNone/>
            </a:pPr>
            <a:r>
              <a:rPr lang="en-US" sz="5600" dirty="0"/>
              <a:t>something underneath</a:t>
            </a:r>
            <a:endParaRPr lang="en-US" sz="5600" dirty="0" smtClean="0"/>
          </a:p>
          <a:p>
            <a:pPr>
              <a:buNone/>
            </a:pPr>
            <a:r>
              <a:rPr lang="en-US" sz="5600" dirty="0"/>
              <a:t>like a --</a:t>
            </a:r>
            <a:endParaRPr lang="en-US" sz="5600" dirty="0" smtClean="0"/>
          </a:p>
          <a:p>
            <a:pPr>
              <a:buNone/>
            </a:pPr>
            <a:r>
              <a:rPr lang="en-US" sz="5600" dirty="0"/>
              <a:t>What did I say?</a:t>
            </a:r>
            <a:endParaRPr lang="en-US" sz="5600" dirty="0" smtClean="0"/>
          </a:p>
          <a:p>
            <a:pPr>
              <a:buNone/>
            </a:pPr>
            <a:r>
              <a:rPr lang="en-US" sz="5600" dirty="0"/>
              <a:t>Sure,</a:t>
            </a:r>
            <a:endParaRPr lang="en-US" sz="5600" dirty="0" smtClean="0"/>
          </a:p>
          <a:p>
            <a:pPr>
              <a:buNone/>
            </a:pPr>
            <a:r>
              <a:rPr lang="en-US" sz="5600" dirty="0"/>
              <a:t>I'm happy!</a:t>
            </a:r>
            <a:endParaRPr lang="en-US" sz="5600" dirty="0" smtClean="0"/>
          </a:p>
          <a:p>
            <a:pPr>
              <a:buNone/>
            </a:pPr>
            <a:r>
              <a:rPr lang="en-US" sz="5600" dirty="0"/>
              <a:t>Take it away!</a:t>
            </a:r>
            <a:endParaRPr lang="en-US" sz="5600" dirty="0" smtClean="0"/>
          </a:p>
          <a:p>
            <a:pPr>
              <a:buNone/>
            </a:pPr>
            <a:r>
              <a:rPr lang="en-US" sz="5600" dirty="0"/>
              <a:t>Hey, pop</a:t>
            </a:r>
            <a:r>
              <a:rPr lang="en-US" sz="5600" dirty="0" smtClean="0"/>
              <a:t>!                                             </a:t>
            </a:r>
          </a:p>
          <a:p>
            <a:pPr>
              <a:buNone/>
            </a:pPr>
            <a:r>
              <a:rPr lang="en-US" sz="5600" dirty="0"/>
              <a:t>Re-bop!</a:t>
            </a:r>
            <a:endParaRPr lang="en-US" sz="5600" dirty="0" smtClean="0"/>
          </a:p>
          <a:p>
            <a:pPr>
              <a:buNone/>
            </a:pPr>
            <a:r>
              <a:rPr lang="en-US" sz="5600" dirty="0"/>
              <a:t>Mop!</a:t>
            </a:r>
            <a:endParaRPr lang="en-US" sz="5600" dirty="0" smtClean="0"/>
          </a:p>
          <a:p>
            <a:pPr>
              <a:buNone/>
            </a:pPr>
            <a:r>
              <a:rPr lang="en-US" sz="5600" dirty="0"/>
              <a:t>Y-</a:t>
            </a:r>
            <a:r>
              <a:rPr lang="en-US" sz="5600" dirty="0" err="1"/>
              <a:t>e-a-h</a:t>
            </a:r>
            <a:r>
              <a:rPr lang="en-US" sz="5600" dirty="0" smtClean="0"/>
              <a:t>!  </a:t>
            </a:r>
            <a:r>
              <a:rPr lang="en-US" sz="4800" dirty="0" smtClean="0">
                <a:latin typeface="Arial Narrow"/>
              </a:rPr>
              <a:t>                   </a:t>
            </a:r>
            <a:endParaRPr lang="en-US" sz="5600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i="1" dirty="0" smtClean="0"/>
          </a:p>
          <a:p>
            <a:pPr>
              <a:buNone/>
            </a:pPr>
            <a:endParaRPr lang="en-US" i="1" dirty="0" smtClean="0"/>
          </a:p>
          <a:p>
            <a:pPr>
              <a:buNone/>
            </a:pPr>
            <a:endParaRPr lang="en-US" i="1" dirty="0" smtClean="0"/>
          </a:p>
          <a:p>
            <a:pPr>
              <a:buNone/>
            </a:pPr>
            <a:endParaRPr lang="en-US" i="1" dirty="0" smtClean="0"/>
          </a:p>
          <a:p>
            <a:pPr>
              <a:buNone/>
            </a:pPr>
            <a:endParaRPr lang="en-US" i="1" dirty="0" smtClean="0"/>
          </a:p>
          <a:p>
            <a:pPr>
              <a:buNone/>
            </a:pPr>
            <a:endParaRPr lang="en-US" i="1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langston_hughes.jpg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5753781" y="1417638"/>
            <a:ext cx="2933025" cy="3452222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 rot="10800000" flipV="1">
            <a:off x="1361435" y="5326518"/>
            <a:ext cx="1626412" cy="1827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Rounded Rectangle 6"/>
          <p:cNvSpPr/>
          <p:nvPr/>
        </p:nvSpPr>
        <p:spPr>
          <a:xfrm>
            <a:off x="2732007" y="1717647"/>
            <a:ext cx="2594950" cy="83141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Daddy could symbolize the white patron that African Americans relied on to pursue their art.</a:t>
            </a:r>
            <a:endParaRPr lang="en-US" sz="1400" dirty="0"/>
          </a:p>
        </p:txBody>
      </p:sp>
      <p:sp>
        <p:nvSpPr>
          <p:cNvPr id="12" name="Snip Single Corner Rectangle 11"/>
          <p:cNvSpPr/>
          <p:nvPr/>
        </p:nvSpPr>
        <p:spPr>
          <a:xfrm>
            <a:off x="3344196" y="5170825"/>
            <a:ext cx="4687356" cy="523222"/>
          </a:xfrm>
          <a:prstGeom prst="snip1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10800000" flipV="1">
            <a:off x="3344198" y="5170825"/>
            <a:ext cx="52173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An example of musical Imagery used to express emotion of the characters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7374991" y="6087699"/>
            <a:ext cx="13131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Loretta Hunt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Harlem</a:t>
            </a:r>
            <a:br>
              <a:rPr lang="en-US" b="1" dirty="0" smtClean="0"/>
            </a:br>
            <a:r>
              <a:rPr lang="en-US" sz="2667" b="1" dirty="0" smtClean="0"/>
              <a:t>By Langston Hughes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241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(sometimes </a:t>
            </a:r>
            <a:r>
              <a:rPr lang="en-US" b="1" dirty="0"/>
              <a:t>referred to as “Dream Deferred</a:t>
            </a:r>
            <a:r>
              <a:rPr lang="en-US" b="1" dirty="0" smtClean="0"/>
              <a:t>”)</a:t>
            </a:r>
            <a:endParaRPr lang="en-US" dirty="0" smtClean="0"/>
          </a:p>
          <a:p>
            <a:pPr>
              <a:buNone/>
            </a:pPr>
            <a:endParaRPr lang="en-US" sz="1400" b="1" dirty="0"/>
          </a:p>
          <a:p>
            <a:pPr>
              <a:buNone/>
            </a:pPr>
            <a:r>
              <a:rPr lang="en-US" sz="2200" dirty="0"/>
              <a:t>What happens to a dream deferred?</a:t>
            </a:r>
          </a:p>
          <a:p>
            <a:pPr>
              <a:buNone/>
            </a:pPr>
            <a:r>
              <a:rPr lang="en-US" sz="2200" dirty="0" smtClean="0"/>
              <a:t>Does </a:t>
            </a:r>
            <a:r>
              <a:rPr lang="en-US" sz="2200" dirty="0"/>
              <a:t>it dry up</a:t>
            </a:r>
            <a:r>
              <a:rPr lang="en-US" sz="2200" dirty="0" smtClean="0"/>
              <a:t> like </a:t>
            </a:r>
            <a:r>
              <a:rPr lang="en-US" sz="2200" dirty="0"/>
              <a:t>a raisin in the sun?</a:t>
            </a:r>
            <a:r>
              <a:rPr lang="en-US" sz="2200" dirty="0" smtClean="0"/>
              <a:t>                                  </a:t>
            </a:r>
          </a:p>
          <a:p>
            <a:pPr>
              <a:buNone/>
            </a:pPr>
            <a:r>
              <a:rPr lang="en-US" sz="2200" dirty="0" smtClean="0"/>
              <a:t>Or </a:t>
            </a:r>
            <a:r>
              <a:rPr lang="en-US" sz="2200" dirty="0"/>
              <a:t>fester like a sore</a:t>
            </a:r>
            <a:r>
              <a:rPr lang="en-US" sz="2200" dirty="0" smtClean="0"/>
              <a:t>— And then run?       </a:t>
            </a:r>
          </a:p>
          <a:p>
            <a:pPr>
              <a:buNone/>
            </a:pPr>
            <a:r>
              <a:rPr lang="en-US" sz="2200" dirty="0" smtClean="0"/>
              <a:t>Does </a:t>
            </a:r>
            <a:r>
              <a:rPr lang="en-US" sz="2200" dirty="0"/>
              <a:t>it stink like rotten </a:t>
            </a:r>
            <a:r>
              <a:rPr lang="en-US" sz="2200" dirty="0" smtClean="0"/>
              <a:t>meat?</a:t>
            </a:r>
          </a:p>
          <a:p>
            <a:pPr>
              <a:buNone/>
            </a:pPr>
            <a:r>
              <a:rPr lang="en-US" sz="2200" dirty="0" smtClean="0"/>
              <a:t>Or </a:t>
            </a:r>
            <a:r>
              <a:rPr lang="en-US" sz="2200" dirty="0"/>
              <a:t>crust and sugar </a:t>
            </a:r>
            <a:r>
              <a:rPr lang="en-US" sz="2200" dirty="0" smtClean="0"/>
              <a:t>over—like </a:t>
            </a:r>
            <a:r>
              <a:rPr lang="en-US" sz="2200" dirty="0"/>
              <a:t>a syrupy sweet</a:t>
            </a:r>
            <a:r>
              <a:rPr lang="en-US" sz="2200" dirty="0" smtClean="0"/>
              <a:t>?                                    </a:t>
            </a:r>
          </a:p>
          <a:p>
            <a:pPr>
              <a:buNone/>
            </a:pPr>
            <a:r>
              <a:rPr lang="en-US" sz="2200" dirty="0" smtClean="0"/>
              <a:t>Maybe </a:t>
            </a:r>
            <a:r>
              <a:rPr lang="en-US" sz="2200" dirty="0"/>
              <a:t>it just sags</a:t>
            </a:r>
            <a:r>
              <a:rPr lang="en-US" sz="2200" dirty="0" smtClean="0"/>
              <a:t> like </a:t>
            </a:r>
            <a:r>
              <a:rPr lang="en-US" sz="2200" dirty="0"/>
              <a:t>a heavy load</a:t>
            </a:r>
            <a:r>
              <a:rPr lang="en-US" sz="2200" dirty="0" smtClean="0"/>
              <a:t>.                                             </a:t>
            </a:r>
          </a:p>
          <a:p>
            <a:pPr>
              <a:buNone/>
            </a:pPr>
            <a:r>
              <a:rPr lang="en-US" sz="2200" dirty="0" smtClean="0"/>
              <a:t>Or </a:t>
            </a:r>
            <a:r>
              <a:rPr lang="en-US" sz="2200" dirty="0"/>
              <a:t>does it explode?</a:t>
            </a:r>
          </a:p>
          <a:p>
            <a:pPr>
              <a:buNone/>
            </a:pPr>
            <a:r>
              <a:rPr lang="en-US" dirty="0" smtClean="0"/>
              <a:t> </a:t>
            </a:r>
            <a:endParaRPr lang="en-US" dirty="0"/>
          </a:p>
        </p:txBody>
      </p:sp>
      <p:cxnSp>
        <p:nvCxnSpPr>
          <p:cNvPr id="12" name="Straight Arrow Connector 11"/>
          <p:cNvCxnSpPr/>
          <p:nvPr/>
        </p:nvCxnSpPr>
        <p:spPr>
          <a:xfrm rot="10800000" flipV="1">
            <a:off x="3810001" y="3115514"/>
            <a:ext cx="1818483" cy="84885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5208174" y="2521233"/>
            <a:ext cx="2896476" cy="67927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5410200" y="2461845"/>
            <a:ext cx="28956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Simile - likens the original dream</a:t>
            </a:r>
          </a:p>
          <a:p>
            <a:r>
              <a:rPr lang="en-US" sz="1400" dirty="0" smtClean="0"/>
              <a:t>to a round, juicy, green, fresh grape</a:t>
            </a:r>
          </a:p>
          <a:p>
            <a:r>
              <a:rPr lang="en-US" sz="1400" dirty="0" smtClean="0"/>
              <a:t>–once neglected it dries up </a:t>
            </a:r>
            <a:endParaRPr lang="en-US" sz="1400" dirty="0"/>
          </a:p>
        </p:txBody>
      </p:sp>
      <p:sp>
        <p:nvSpPr>
          <p:cNvPr id="30" name="Rectangle 29"/>
          <p:cNvSpPr/>
          <p:nvPr/>
        </p:nvSpPr>
        <p:spPr>
          <a:xfrm>
            <a:off x="6158442" y="3788562"/>
            <a:ext cx="2412201" cy="66086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chemeClr val="tx1"/>
                </a:solidFill>
              </a:rPr>
              <a:t>Imagery of touch; a wound that is not healing symbolizes growing resentment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5943600" y="4856743"/>
            <a:ext cx="1965764" cy="52322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 rot="10800000" flipV="1">
            <a:off x="6019800" y="4868178"/>
            <a:ext cx="18895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Imagery of taste, sight, decay and waste</a:t>
            </a:r>
            <a:endParaRPr lang="en-US" sz="1400" dirty="0"/>
          </a:p>
        </p:txBody>
      </p:sp>
      <p:cxnSp>
        <p:nvCxnSpPr>
          <p:cNvPr id="44" name="Straight Arrow Connector 43"/>
          <p:cNvCxnSpPr/>
          <p:nvPr/>
        </p:nvCxnSpPr>
        <p:spPr>
          <a:xfrm>
            <a:off x="3627447" y="3663697"/>
            <a:ext cx="2403070" cy="264955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3733800" y="5791200"/>
            <a:ext cx="2667000" cy="609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Metaphor: compares the dream to something that blows up. </a:t>
            </a:r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rot="10800000">
            <a:off x="2971800" y="5410200"/>
            <a:ext cx="962792" cy="35545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hape 16"/>
          <p:cNvCxnSpPr>
            <a:stCxn id="37" idx="3"/>
          </p:cNvCxnSpPr>
          <p:nvPr/>
        </p:nvCxnSpPr>
        <p:spPr>
          <a:xfrm rot="10800000">
            <a:off x="4881496" y="4449424"/>
            <a:ext cx="1138304" cy="680364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6" y="90100"/>
            <a:ext cx="102944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Loretta Hunt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954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latin typeface="Algerian" pitchFamily="82" charset="0"/>
              </a:rPr>
              <a:t>Poetry is a gift 	</a:t>
            </a:r>
            <a:endParaRPr lang="en-US" sz="4800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35052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400" dirty="0" smtClean="0">
                <a:latin typeface="Lucida Calligraphy" pitchFamily="66" charset="0"/>
              </a:rPr>
              <a:t>Examine the bright wrapping paper</a:t>
            </a:r>
            <a:r>
              <a:rPr lang="en-US" sz="2400" dirty="0" smtClean="0">
                <a:latin typeface="Lucida Calligraphy" pitchFamily="66" charset="0"/>
              </a:rPr>
              <a:t>,</a:t>
            </a:r>
          </a:p>
          <a:p>
            <a:pPr>
              <a:buNone/>
            </a:pPr>
            <a:endParaRPr lang="en-US" sz="2400" dirty="0" smtClean="0">
              <a:latin typeface="Lucida Calligraphy" pitchFamily="66" charset="0"/>
            </a:endParaRPr>
          </a:p>
          <a:p>
            <a:pPr>
              <a:buNone/>
            </a:pPr>
            <a:r>
              <a:rPr lang="en-US" sz="2400" dirty="0" smtClean="0">
                <a:latin typeface="Lucida Calligraphy" pitchFamily="66" charset="0"/>
              </a:rPr>
              <a:t>Carefully unwrap the tissue paper inside </a:t>
            </a:r>
          </a:p>
          <a:p>
            <a:pPr>
              <a:buNone/>
            </a:pPr>
            <a:endParaRPr lang="en-US" sz="2400" dirty="0" smtClean="0">
              <a:latin typeface="AR BLANCA" pitchFamily="2" charset="0"/>
            </a:endParaRPr>
          </a:p>
          <a:p>
            <a:pPr>
              <a:buNone/>
            </a:pPr>
            <a:r>
              <a:rPr lang="en-US" sz="2800" dirty="0" smtClean="0">
                <a:latin typeface="Lucida Calligraphy" pitchFamily="66" charset="0"/>
              </a:rPr>
              <a:t>Share the gift </a:t>
            </a:r>
            <a:r>
              <a:rPr lang="en-US" sz="2800" dirty="0" smtClean="0">
                <a:latin typeface="Lucida Calligraphy" pitchFamily="66" charset="0"/>
              </a:rPr>
              <a:t>of </a:t>
            </a:r>
          </a:p>
          <a:p>
            <a:pPr>
              <a:buNone/>
            </a:pPr>
            <a:r>
              <a:rPr lang="en-US" sz="2800" dirty="0" smtClean="0">
                <a:latin typeface="Lucida Calligraphy" pitchFamily="66" charset="0"/>
              </a:rPr>
              <a:t>your </a:t>
            </a:r>
            <a:r>
              <a:rPr lang="en-US" sz="2800" dirty="0" smtClean="0">
                <a:latin typeface="Lucida Calligraphy" pitchFamily="66" charset="0"/>
              </a:rPr>
              <a:t>poetry</a:t>
            </a:r>
            <a:endParaRPr lang="en-US" sz="2800" dirty="0">
              <a:latin typeface="Lucida Calligraphy" pitchFamily="66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29200" y="3180722"/>
            <a:ext cx="4114800" cy="3677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5" y="90100"/>
            <a:ext cx="114807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Jane Nitschke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8000"/>
                            </p:stCondLst>
                            <p:childTnLst>
                              <p:par>
                                <p:cTn id="32" presetID="2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33" dur="5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8"/>
            <a:ext cx="7772400" cy="1142999"/>
          </a:xfrm>
        </p:spPr>
        <p:txBody>
          <a:bodyPr>
            <a:normAutofit/>
          </a:bodyPr>
          <a:lstStyle/>
          <a:p>
            <a:r>
              <a:rPr lang="en-US" sz="3800" dirty="0" smtClean="0">
                <a:latin typeface="Algerian" pitchFamily="82" charset="0"/>
              </a:rPr>
              <a:t>How do you unwrap a poem?</a:t>
            </a:r>
            <a:endParaRPr lang="en-US" sz="3800" dirty="0">
              <a:latin typeface="Algerian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524000"/>
            <a:ext cx="6400800" cy="4800600"/>
          </a:xfrm>
        </p:spPr>
        <p:txBody>
          <a:bodyPr>
            <a:normAutofit fontScale="85000" lnSpcReduction="20000"/>
          </a:bodyPr>
          <a:lstStyle/>
          <a:p>
            <a:pPr algn="l">
              <a:buFont typeface="Arial" pitchFamily="34" charset="0"/>
              <a:buChar char="•"/>
            </a:pPr>
            <a:r>
              <a:rPr lang="en-US" dirty="0">
                <a:latin typeface="Arial" pitchFamily="34" charset="0"/>
                <a:cs typeface="Arial" pitchFamily="34" charset="0"/>
              </a:rPr>
              <a:t>L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ook at a poem</a:t>
            </a:r>
          </a:p>
          <a:p>
            <a:pPr lvl="1" algn="l"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Shape</a:t>
            </a:r>
          </a:p>
          <a:p>
            <a:pPr lvl="1" algn="l"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Punctuation</a:t>
            </a:r>
          </a:p>
          <a:p>
            <a:pPr lvl="1" algn="l"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Grammar</a:t>
            </a:r>
          </a:p>
          <a:p>
            <a:pPr lvl="1" algn="l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algn="l">
              <a:buFont typeface="Arial" pitchFamily="34" charset="0"/>
              <a:buChar char="•"/>
            </a:pPr>
            <a:r>
              <a:rPr lang="en-US" sz="2900" dirty="0">
                <a:latin typeface="Arial" pitchFamily="34" charset="0"/>
                <a:cs typeface="Arial" pitchFamily="34" charset="0"/>
              </a:rPr>
              <a:t>R</a:t>
            </a:r>
            <a:r>
              <a:rPr lang="en-US" sz="2900" dirty="0" smtClean="0">
                <a:latin typeface="Arial" pitchFamily="34" charset="0"/>
                <a:cs typeface="Arial" pitchFamily="34" charset="0"/>
              </a:rPr>
              <a:t>ead the poem. What can you find:</a:t>
            </a:r>
          </a:p>
          <a:p>
            <a:pPr lvl="1" algn="l"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Metaphors? Similes? Imagery?</a:t>
            </a:r>
          </a:p>
          <a:p>
            <a:pPr lvl="1" algn="l"/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Symbolism? Rhythm? Meter?</a:t>
            </a:r>
          </a:p>
          <a:p>
            <a:pPr algn="l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algn="l">
              <a:buFont typeface="Arial" pitchFamily="34" charset="0"/>
              <a:buChar char="•"/>
            </a:pPr>
            <a:r>
              <a:rPr lang="en-US" sz="2900" dirty="0" smtClean="0">
                <a:latin typeface="Arial" pitchFamily="34" charset="0"/>
                <a:cs typeface="Arial" pitchFamily="34" charset="0"/>
              </a:rPr>
              <a:t>Listen to a poem. Do you hear or feel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pPr lvl="1" algn="l"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Rhythm? Rhyme?</a:t>
            </a:r>
          </a:p>
          <a:p>
            <a:pPr lvl="1" algn="l"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Fear? Sadness? Happiness? Anger?  </a:t>
            </a:r>
          </a:p>
          <a:p>
            <a:pPr algn="l"/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24406" y="1295400"/>
            <a:ext cx="1523999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553200" y="2971800"/>
            <a:ext cx="1447799" cy="1482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467600" y="4800600"/>
            <a:ext cx="1524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5" y="90100"/>
            <a:ext cx="114807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Jane Nitschke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0"/>
                            </p:stCondLst>
                            <p:childTnLst>
                              <p:par>
                                <p:cTn id="28" presetID="53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6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7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000"/>
                            </p:stCondLst>
                            <p:childTnLst>
                              <p:par>
                                <p:cTn id="41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9000"/>
                            </p:stCondLst>
                            <p:childTnLst>
                              <p:par>
                                <p:cTn id="48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1000"/>
                            </p:stCondLst>
                            <p:childTnLst>
                              <p:par>
                                <p:cTn id="52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2000"/>
                            </p:stCondLst>
                            <p:childTnLst>
                              <p:par>
                                <p:cTn id="5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>
                <a:latin typeface="Algerian" pitchFamily="82" charset="0"/>
              </a:rPr>
              <a:t>UnderstandiNG</a:t>
            </a:r>
            <a:r>
              <a:rPr lang="en-US" dirty="0" smtClean="0">
                <a:latin typeface="Algerian" pitchFamily="82" charset="0"/>
              </a:rPr>
              <a:t> COMPARISONS </a:t>
            </a:r>
            <a:endParaRPr lang="en-US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6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SIMILE</a:t>
            </a:r>
            <a:endParaRPr lang="en-US" dirty="0" smtClean="0"/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compares two things using the words</a:t>
            </a:r>
          </a:p>
          <a:p>
            <a:pPr>
              <a:buNone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    “like” or “as” </a:t>
            </a:r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compares two things that are not similar. </a:t>
            </a:r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Example: She was as cool as a cucumber!</a:t>
            </a:r>
            <a:r>
              <a:rPr lang="en-US" sz="2400" dirty="0" smtClean="0"/>
              <a:t> 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b="1" dirty="0" smtClean="0"/>
              <a:t>METAPHOR</a:t>
            </a:r>
            <a:endParaRPr lang="en-US" dirty="0" smtClean="0"/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compares two things but does NOT</a:t>
            </a:r>
          </a:p>
          <a:p>
            <a:pPr>
              <a:buNone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     use “like” or “as</a:t>
            </a:r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Can use the words “is” or “are.”</a:t>
            </a:r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Example:  LOVE STINKS!  </a:t>
            </a:r>
          </a:p>
          <a:p>
            <a:endParaRPr lang="en-US" dirty="0" smtClean="0"/>
          </a:p>
          <a:p>
            <a:pPr lvl="1">
              <a:buNone/>
            </a:pPr>
            <a:endParaRPr lang="en-US" dirty="0"/>
          </a:p>
        </p:txBody>
      </p:sp>
      <p:pic>
        <p:nvPicPr>
          <p:cNvPr id="7" name="Picture 6" descr="skunks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181600" y="4343406"/>
            <a:ext cx="2438400" cy="1828800"/>
          </a:xfrm>
          <a:prstGeom prst="rect">
            <a:avLst/>
          </a:prstGeom>
        </p:spPr>
      </p:pic>
      <p:pic>
        <p:nvPicPr>
          <p:cNvPr id="8" name="Picture 7" descr="cool cucumber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867406" y="1219204"/>
            <a:ext cx="2531447" cy="281940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" y="90100"/>
            <a:ext cx="114807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Jane Nitschke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5" y="90100"/>
            <a:ext cx="114807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Jane Nitschke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0"/>
                            </p:stCondLst>
                            <p:childTnLst>
                              <p:par>
                                <p:cTn id="2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7000"/>
                            </p:stCondLst>
                            <p:childTnLst>
                              <p:par>
                                <p:cTn id="3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9000"/>
                            </p:stCondLst>
                            <p:childTnLst>
                              <p:par>
                                <p:cTn id="36" presetID="21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3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000"/>
                            </p:stCondLst>
                            <p:childTnLst>
                              <p:par>
                                <p:cTn id="56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000"/>
                            </p:stCondLst>
                            <p:childTnLst>
                              <p:par>
                                <p:cTn id="6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lgerian" pitchFamily="82" charset="0"/>
                <a:cs typeface="Arial" pitchFamily="34" charset="0"/>
              </a:rPr>
              <a:t>Symbolism &amp; Imagery</a:t>
            </a:r>
            <a:endParaRPr lang="en-US" dirty="0">
              <a:latin typeface="Algerian" pitchFamily="82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Poets use images &amp; symbols” to describe feelings and impressions. </a:t>
            </a:r>
          </a:p>
          <a:p>
            <a:pPr>
              <a:buNone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3000" b="1" dirty="0" smtClean="0">
                <a:latin typeface="Arial" pitchFamily="34" charset="0"/>
                <a:cs typeface="Arial" pitchFamily="34" charset="0"/>
              </a:rPr>
              <a:t>Symbols</a:t>
            </a:r>
            <a:r>
              <a:rPr lang="en-US" sz="2600" dirty="0" smtClean="0">
                <a:latin typeface="Arial" pitchFamily="34" charset="0"/>
                <a:cs typeface="Arial" pitchFamily="34" charset="0"/>
              </a:rPr>
              <a:t> stand for more than the words:</a:t>
            </a:r>
          </a:p>
          <a:p>
            <a:endParaRPr lang="en-US" sz="2600" dirty="0" smtClean="0">
              <a:latin typeface="Arial" pitchFamily="34" charset="0"/>
              <a:cs typeface="Arial" pitchFamily="34" charset="0"/>
            </a:endParaRPr>
          </a:p>
          <a:p>
            <a:pPr lvl="1">
              <a:buNone/>
            </a:pPr>
            <a:r>
              <a:rPr lang="en-US" sz="2600" dirty="0" smtClean="0">
                <a:latin typeface="Arial" pitchFamily="34" charset="0"/>
                <a:cs typeface="Arial" pitchFamily="34" charset="0"/>
              </a:rPr>
              <a:t>				The United States,</a:t>
            </a:r>
          </a:p>
          <a:p>
            <a:pPr lvl="1">
              <a:buNone/>
            </a:pPr>
            <a:r>
              <a:rPr lang="en-US" sz="2600" dirty="0" smtClean="0">
                <a:latin typeface="Arial" pitchFamily="34" charset="0"/>
                <a:cs typeface="Arial" pitchFamily="34" charset="0"/>
              </a:rPr>
              <a:t>   				Democracy</a:t>
            </a:r>
          </a:p>
          <a:p>
            <a:pPr lvl="1">
              <a:buNone/>
            </a:pPr>
            <a:r>
              <a:rPr lang="en-US" sz="2600" dirty="0" smtClean="0">
                <a:latin typeface="Arial" pitchFamily="34" charset="0"/>
                <a:cs typeface="Arial" pitchFamily="34" charset="0"/>
              </a:rPr>
              <a:t>				Freedom </a:t>
            </a:r>
          </a:p>
          <a:p>
            <a:pPr lvl="1">
              <a:buNone/>
            </a:pPr>
            <a:r>
              <a:rPr lang="en-US" sz="2600" dirty="0" smtClean="0">
                <a:latin typeface="Arial" pitchFamily="34" charset="0"/>
                <a:cs typeface="Arial" pitchFamily="34" charset="0"/>
              </a:rPr>
              <a:t>				Prosperity</a:t>
            </a:r>
          </a:p>
          <a:p>
            <a:pPr lvl="1">
              <a:buNone/>
            </a:pPr>
            <a:r>
              <a:rPr lang="en-US" sz="1500" dirty="0" smtClean="0">
                <a:latin typeface="Arial" pitchFamily="34" charset="0"/>
                <a:cs typeface="Arial" pitchFamily="34" charset="0"/>
              </a:rPr>
              <a:t>Old Glory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	</a:t>
            </a:r>
          </a:p>
          <a:p>
            <a:r>
              <a:rPr lang="en-US" sz="3300" b="1" dirty="0" smtClean="0">
                <a:latin typeface="Arial" pitchFamily="34" charset="0"/>
                <a:cs typeface="Arial" pitchFamily="34" charset="0"/>
              </a:rPr>
              <a:t>Images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are descriptive</a:t>
            </a:r>
          </a:p>
          <a:p>
            <a:pPr>
              <a:buNone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  “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My daughter’s hugs warm my heart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”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3" descr="American flag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990600" y="2895600"/>
            <a:ext cx="1895856" cy="1676400"/>
          </a:xfrm>
          <a:prstGeom prst="rect">
            <a:avLst/>
          </a:prstGeom>
        </p:spPr>
      </p:pic>
      <p:pic>
        <p:nvPicPr>
          <p:cNvPr id="5" name="Picture 4" descr="mommy_hugs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553200" y="4191000"/>
            <a:ext cx="2362200" cy="2362200"/>
          </a:xfrm>
          <a:prstGeom prst="rect">
            <a:avLst/>
          </a:prstGeom>
        </p:spPr>
      </p:pic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0" y="-48398"/>
            <a:ext cx="2103012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/>
              <a:t>Jane </a:t>
            </a:r>
            <a:r>
              <a:rPr lang="en-US" sz="1200" dirty="0" err="1" smtClean="0"/>
              <a:t>Nitschke</a:t>
            </a:r>
            <a:r>
              <a:rPr lang="en-US" sz="1200" dirty="0" smtClean="0"/>
              <a:t> &amp; Loretta Hunt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7000"/>
                            </p:stCondLst>
                            <p:childTnLst>
                              <p:par>
                                <p:cTn id="28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8000"/>
                            </p:stCondLst>
                            <p:childTnLst>
                              <p:par>
                                <p:cTn id="34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9000"/>
                            </p:stCondLst>
                            <p:childTnLst>
                              <p:par>
                                <p:cTn id="40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0"/>
                            </p:stCondLst>
                            <p:childTnLst>
                              <p:par>
                                <p:cTn id="46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1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3000"/>
                            </p:stCondLst>
                            <p:childTnLst>
                              <p:par>
                                <p:cTn id="56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0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5000"/>
                            </p:stCondLst>
                            <p:childTnLst>
                              <p:par>
                                <p:cTn id="62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A boom of African American </a:t>
            </a:r>
            <a:br>
              <a:rPr lang="en-US" sz="2800" dirty="0" smtClean="0"/>
            </a:br>
            <a:r>
              <a:rPr lang="en-US" sz="2800" dirty="0" smtClean="0"/>
              <a:t>Art, Music, and Literature in the 20’s and 30’s in Harlem, New York  </a:t>
            </a:r>
            <a:endParaRPr lang="en-US" sz="2800" dirty="0"/>
          </a:p>
        </p:txBody>
      </p:sp>
      <p:pic>
        <p:nvPicPr>
          <p:cNvPr id="4" name="Content Placeholder 3" descr="images.jpe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 l="-15185" r="-15185"/>
          <a:stretch>
            <a:fillRect/>
          </a:stretch>
        </p:blipFill>
        <p:spPr>
          <a:xfrm>
            <a:off x="758382" y="1946056"/>
            <a:ext cx="7547285" cy="4367193"/>
          </a:xfrm>
        </p:spPr>
      </p:pic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6" y="90100"/>
            <a:ext cx="102944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Loretta Hunt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6"/>
            <a:ext cx="8229600" cy="4525963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6" name="Bevel 5"/>
          <p:cNvSpPr/>
          <p:nvPr/>
        </p:nvSpPr>
        <p:spPr>
          <a:xfrm>
            <a:off x="0" y="0"/>
            <a:ext cx="9144000" cy="6858000"/>
          </a:xfrm>
          <a:prstGeom prst="bevel">
            <a:avLst/>
          </a:prstGeom>
          <a:blipFill>
            <a:blip r:embed="rId3" cstate="email"/>
            <a:tile tx="0" ty="0" sx="100000" sy="100000" flip="none" algn="tl"/>
          </a:blipFill>
          <a:ln>
            <a:solidFill>
              <a:schemeClr val="accent6">
                <a:lumMod val="75000"/>
              </a:schemeClr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en-US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Harlem Renaissance &amp; Poetry</a:t>
            </a:r>
          </a:p>
          <a:p>
            <a:pPr>
              <a:buNone/>
            </a:pPr>
            <a:endParaRPr lang="en-US" dirty="0" smtClean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What is the Harlem Renaissance and why is it important?</a:t>
            </a:r>
          </a:p>
          <a:p>
            <a:r>
              <a:rPr lang="en-US" dirty="0" smtClean="0">
                <a:solidFill>
                  <a:schemeClr val="tx1"/>
                </a:solidFill>
                <a:hlinkClick r:id="rId4"/>
              </a:rPr>
              <a:t>http://www.youtube.com/watch?v=7iAhkxZvFHI&amp;feature=related</a:t>
            </a:r>
            <a:endParaRPr lang="en-US" dirty="0" smtClean="0">
              <a:solidFill>
                <a:schemeClr val="tx1"/>
              </a:solidFill>
            </a:endParaRPr>
          </a:p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Some amazing poets</a:t>
            </a:r>
            <a:r>
              <a:rPr lang="en-US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: Langston Hughes, </a:t>
            </a:r>
            <a:r>
              <a:rPr lang="en-US" sz="28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Countee</a:t>
            </a:r>
            <a:r>
              <a:rPr lang="en-US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Cullen, Gwendolyn B. Bennett and Georgia Douglas Johnson, Claude McKay, </a:t>
            </a:r>
            <a:r>
              <a:rPr lang="en-US" sz="28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Arna</a:t>
            </a:r>
            <a:r>
              <a:rPr lang="en-US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Bontemps, James Weldon Johnson</a:t>
            </a:r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0" y="97794"/>
            <a:ext cx="143180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Jane Nitschke</a:t>
            </a:r>
            <a:endParaRPr kumimoji="0" lang="en-US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8443" y="86802"/>
            <a:ext cx="8229600" cy="1237981"/>
          </a:xfrm>
        </p:spPr>
        <p:txBody>
          <a:bodyPr>
            <a:normAutofit fontScale="90000"/>
          </a:bodyPr>
          <a:lstStyle/>
          <a:p>
            <a:r>
              <a:rPr lang="en-US" sz="3556" dirty="0" smtClean="0">
                <a:latin typeface="Handwriting - Dakota"/>
              </a:rPr>
              <a:t>Harlem Wine</a:t>
            </a:r>
            <a:r>
              <a:rPr lang="en-US" dirty="0" smtClean="0">
                <a:latin typeface="Handwriting - Dakota"/>
              </a:rPr>
              <a:t/>
            </a:r>
            <a:br>
              <a:rPr lang="en-US" dirty="0" smtClean="0">
                <a:latin typeface="Handwriting - Dakota"/>
              </a:rPr>
            </a:br>
            <a:r>
              <a:rPr lang="en-US" sz="3111" dirty="0" smtClean="0">
                <a:latin typeface="Handwriting - Dakota"/>
              </a:rPr>
              <a:t>By </a:t>
            </a:r>
            <a:r>
              <a:rPr lang="en-US" sz="3111" dirty="0" err="1" smtClean="0">
                <a:latin typeface="Handwriting - Dakota"/>
              </a:rPr>
              <a:t>Countée</a:t>
            </a:r>
            <a:r>
              <a:rPr lang="en-US" sz="3111" dirty="0" smtClean="0">
                <a:latin typeface="Handwriting - Dakota"/>
              </a:rPr>
              <a:t> Cullen</a:t>
            </a:r>
            <a:r>
              <a:rPr lang="en-US" dirty="0" smtClean="0">
                <a:latin typeface="Handwriting - Dakota"/>
              </a:rPr>
              <a:t/>
            </a:r>
            <a:br>
              <a:rPr lang="en-US" dirty="0" smtClean="0">
                <a:latin typeface="Handwriting - Dakota"/>
              </a:rPr>
            </a:br>
            <a:endParaRPr lang="en-US" dirty="0"/>
          </a:p>
        </p:txBody>
      </p:sp>
      <p:pic>
        <p:nvPicPr>
          <p:cNvPr id="4" name="Content Placeholder 3" descr="countee_cullen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 l="-62856" r="-62856"/>
          <a:stretch>
            <a:fillRect/>
          </a:stretch>
        </p:blipFill>
        <p:spPr>
          <a:xfrm>
            <a:off x="4199649" y="1324776"/>
            <a:ext cx="4453230" cy="2960766"/>
          </a:xfrm>
        </p:spPr>
      </p:pic>
      <p:sp>
        <p:nvSpPr>
          <p:cNvPr id="6" name="TextBox 5"/>
          <p:cNvSpPr txBox="1"/>
          <p:nvPr/>
        </p:nvSpPr>
        <p:spPr>
          <a:xfrm>
            <a:off x="1260932" y="327082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30971" y="1014145"/>
            <a:ext cx="3992934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>
              <a:latin typeface="Handwriting - Dakota"/>
            </a:endParaRPr>
          </a:p>
          <a:p>
            <a:r>
              <a:rPr lang="en-US" sz="1600" dirty="0" smtClean="0">
                <a:latin typeface="Handwriting - Dakota"/>
              </a:rPr>
              <a:t>This is not water running here,</a:t>
            </a:r>
          </a:p>
          <a:p>
            <a:r>
              <a:rPr lang="en-US" sz="1600" dirty="0" smtClean="0">
                <a:latin typeface="Handwriting - Dakota"/>
              </a:rPr>
              <a:t>These thick rebellious streams</a:t>
            </a:r>
          </a:p>
          <a:p>
            <a:r>
              <a:rPr lang="en-US" sz="1600" dirty="0" smtClean="0">
                <a:latin typeface="Handwriting - Dakota"/>
              </a:rPr>
              <a:t>That hurtle flesh and bone past fear</a:t>
            </a:r>
          </a:p>
          <a:p>
            <a:r>
              <a:rPr lang="en-US" sz="1600" dirty="0" smtClean="0">
                <a:latin typeface="Handwriting - Dakota"/>
              </a:rPr>
              <a:t>Down alleyways of dreams</a:t>
            </a:r>
          </a:p>
          <a:p>
            <a:endParaRPr lang="en-US" sz="1600" dirty="0" smtClean="0">
              <a:latin typeface="Handwriting - Dakota"/>
            </a:endParaRPr>
          </a:p>
          <a:p>
            <a:r>
              <a:rPr lang="en-US" sz="1600" dirty="0" smtClean="0">
                <a:latin typeface="Handwriting - Dakota"/>
              </a:rPr>
              <a:t>This is a wine that must flow on</a:t>
            </a:r>
          </a:p>
          <a:p>
            <a:r>
              <a:rPr lang="en-US" sz="1600" dirty="0" smtClean="0">
                <a:latin typeface="Handwriting - Dakota"/>
              </a:rPr>
              <a:t>Not caring how or where</a:t>
            </a:r>
          </a:p>
          <a:p>
            <a:r>
              <a:rPr lang="en-US" sz="1600" dirty="0" smtClean="0">
                <a:latin typeface="Handwriting - Dakota"/>
              </a:rPr>
              <a:t>So it has ways to flow upon</a:t>
            </a:r>
          </a:p>
          <a:p>
            <a:r>
              <a:rPr lang="en-US" sz="1600" dirty="0" smtClean="0">
                <a:latin typeface="Handwriting - Dakota"/>
              </a:rPr>
              <a:t>Where song is in the air.</a:t>
            </a:r>
          </a:p>
          <a:p>
            <a:endParaRPr lang="en-US" sz="1600" dirty="0" smtClean="0">
              <a:latin typeface="Handwriting - Dakota"/>
            </a:endParaRPr>
          </a:p>
          <a:p>
            <a:r>
              <a:rPr lang="en-US" sz="1600" dirty="0" smtClean="0">
                <a:latin typeface="Handwriting - Dakota"/>
              </a:rPr>
              <a:t>So it can woo an artful flute</a:t>
            </a:r>
          </a:p>
          <a:p>
            <a:r>
              <a:rPr lang="en-US" sz="1600" dirty="0" smtClean="0">
                <a:latin typeface="Handwriting - Dakota"/>
              </a:rPr>
              <a:t>With loose elastic lips</a:t>
            </a:r>
          </a:p>
          <a:p>
            <a:r>
              <a:rPr lang="en-US" sz="1600" dirty="0" smtClean="0">
                <a:latin typeface="Handwriting - Dakota"/>
              </a:rPr>
              <a:t>Its measurements of joy compute</a:t>
            </a:r>
          </a:p>
          <a:p>
            <a:r>
              <a:rPr lang="en-US" sz="1600" dirty="0" smtClean="0">
                <a:latin typeface="Handwriting - Dakota"/>
              </a:rPr>
              <a:t>With blithe, ecstatic hips.</a:t>
            </a:r>
            <a:endParaRPr lang="en-US" sz="1600" dirty="0">
              <a:latin typeface="Handwriting - Dakota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98446" y="5143785"/>
            <a:ext cx="428840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"imagery" = mental pictures using your 5 senses</a:t>
            </a:r>
          </a:p>
          <a:p>
            <a:r>
              <a:rPr lang="en-US" sz="1600" dirty="0" smtClean="0"/>
              <a:t>"symbolism" = the meanings those images have beyond their literal elements.</a:t>
            </a:r>
          </a:p>
          <a:p>
            <a:r>
              <a:rPr lang="en-US" sz="1600" dirty="0" smtClean="0"/>
              <a:t>Both are used to express emotions.</a:t>
            </a:r>
            <a:endParaRPr lang="en-US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4586847" y="4830568"/>
            <a:ext cx="39411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3" name="Snip Same Side Corner Rectangle 12"/>
          <p:cNvSpPr/>
          <p:nvPr/>
        </p:nvSpPr>
        <p:spPr>
          <a:xfrm>
            <a:off x="4586847" y="5271695"/>
            <a:ext cx="4066032" cy="949308"/>
          </a:xfrm>
          <a:prstGeom prst="snip2Same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The wine symbolizes the blood of African Americans.</a:t>
            </a:r>
          </a:p>
          <a:p>
            <a:pPr algn="ctr"/>
            <a:r>
              <a:rPr lang="en-US" sz="1400" dirty="0" smtClean="0"/>
              <a:t>Images of flowing water, flesh, music…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7373678" y="4676685"/>
            <a:ext cx="13131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Loretta Hunt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5930013" y="104154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327059" y="273724"/>
            <a:ext cx="7511729" cy="1145239"/>
          </a:xfrm>
          <a:ln/>
        </p:spPr>
        <p:txBody>
          <a:bodyPr/>
          <a:lstStyle/>
          <a:p>
            <a:pPr>
              <a:lnSpc>
                <a:spcPct val="117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>
                <a:latin typeface="Comic Sans MS" pitchFamily="64" charset="0"/>
              </a:rPr>
              <a:t>Scanning “Harlem Wine”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6983" y="1546582"/>
            <a:ext cx="3600553" cy="4525541"/>
          </a:xfrm>
          <a:ln/>
        </p:spPr>
        <p:txBody>
          <a:bodyPr tIns="0"/>
          <a:lstStyle/>
          <a:p>
            <a:pPr marL="430213" indent="-323850">
              <a:lnSpc>
                <a:spcPct val="117000"/>
              </a:lnSpc>
              <a:buClr>
                <a:srgbClr val="800000"/>
              </a:buClr>
              <a:buSzPct val="45000"/>
              <a:buFont typeface="Wingdings" charset="2"/>
              <a:buChar char=""/>
              <a:tabLst>
                <a:tab pos="430213" algn="l"/>
                <a:tab pos="542925" algn="l"/>
                <a:tab pos="1000125" algn="l"/>
                <a:tab pos="1457325" algn="l"/>
                <a:tab pos="1914525" algn="l"/>
                <a:tab pos="2371725" algn="l"/>
                <a:tab pos="2828925" algn="l"/>
                <a:tab pos="3286125" algn="l"/>
                <a:tab pos="3743325" algn="l"/>
                <a:tab pos="4200525" algn="l"/>
                <a:tab pos="4657725" algn="l"/>
                <a:tab pos="5114925" algn="l"/>
                <a:tab pos="5572125" algn="l"/>
                <a:tab pos="6029325" algn="l"/>
                <a:tab pos="6486525" algn="l"/>
                <a:tab pos="6943725" algn="l"/>
                <a:tab pos="7400925" algn="l"/>
                <a:tab pos="7858125" algn="l"/>
                <a:tab pos="8315325" algn="l"/>
                <a:tab pos="8772525" algn="l"/>
                <a:tab pos="9229725" algn="l"/>
              </a:tabLst>
            </a:pPr>
            <a:r>
              <a:rPr lang="en-US" sz="2400">
                <a:solidFill>
                  <a:srgbClr val="198A8A"/>
                </a:solidFill>
                <a:latin typeface="Comic Sans MS" pitchFamily="64" charset="0"/>
              </a:rPr>
              <a:t>The Pattern:</a:t>
            </a:r>
          </a:p>
          <a:p>
            <a:pPr marL="430213" indent="-323850">
              <a:lnSpc>
                <a:spcPct val="117000"/>
              </a:lnSpc>
              <a:buClrTx/>
              <a:buSzTx/>
              <a:buFontTx/>
              <a:buNone/>
              <a:tabLst>
                <a:tab pos="430213" algn="l"/>
                <a:tab pos="542925" algn="l"/>
                <a:tab pos="1000125" algn="l"/>
                <a:tab pos="1457325" algn="l"/>
                <a:tab pos="1914525" algn="l"/>
                <a:tab pos="2371725" algn="l"/>
                <a:tab pos="2828925" algn="l"/>
                <a:tab pos="3286125" algn="l"/>
                <a:tab pos="3743325" algn="l"/>
                <a:tab pos="4200525" algn="l"/>
                <a:tab pos="4657725" algn="l"/>
                <a:tab pos="5114925" algn="l"/>
                <a:tab pos="5572125" algn="l"/>
                <a:tab pos="6029325" algn="l"/>
                <a:tab pos="6486525" algn="l"/>
                <a:tab pos="6943725" algn="l"/>
                <a:tab pos="7400925" algn="l"/>
                <a:tab pos="7858125" algn="l"/>
                <a:tab pos="8315325" algn="l"/>
                <a:tab pos="8772525" algn="l"/>
                <a:tab pos="9229725" algn="l"/>
              </a:tabLst>
            </a:pPr>
            <a:r>
              <a:rPr lang="en-US" sz="2400">
                <a:solidFill>
                  <a:srgbClr val="198A8A"/>
                </a:solidFill>
                <a:latin typeface="Comic Sans MS" pitchFamily="64" charset="0"/>
              </a:rPr>
              <a:t>Each line alternates iambic tetrameter with iambic trimeter.</a:t>
            </a:r>
          </a:p>
          <a:p>
            <a:pPr marL="430213" indent="-323850">
              <a:lnSpc>
                <a:spcPct val="117000"/>
              </a:lnSpc>
              <a:buClr>
                <a:srgbClr val="800000"/>
              </a:buClr>
              <a:buSzPct val="45000"/>
              <a:buFont typeface="Wingdings" charset="2"/>
              <a:buChar char=""/>
              <a:tabLst>
                <a:tab pos="430213" algn="l"/>
                <a:tab pos="542925" algn="l"/>
                <a:tab pos="1000125" algn="l"/>
                <a:tab pos="1457325" algn="l"/>
                <a:tab pos="1914525" algn="l"/>
                <a:tab pos="2371725" algn="l"/>
                <a:tab pos="2828925" algn="l"/>
                <a:tab pos="3286125" algn="l"/>
                <a:tab pos="3743325" algn="l"/>
                <a:tab pos="4200525" algn="l"/>
                <a:tab pos="4657725" algn="l"/>
                <a:tab pos="5114925" algn="l"/>
                <a:tab pos="5572125" algn="l"/>
                <a:tab pos="6029325" algn="l"/>
                <a:tab pos="6486525" algn="l"/>
                <a:tab pos="6943725" algn="l"/>
                <a:tab pos="7400925" algn="l"/>
                <a:tab pos="7858125" algn="l"/>
                <a:tab pos="8315325" algn="l"/>
                <a:tab pos="8772525" algn="l"/>
                <a:tab pos="9229725" algn="l"/>
              </a:tabLst>
            </a:pPr>
            <a:r>
              <a:rPr lang="en-US" sz="2400">
                <a:solidFill>
                  <a:srgbClr val="198A8A"/>
                </a:solidFill>
                <a:latin typeface="Comic Sans MS" pitchFamily="64" charset="0"/>
              </a:rPr>
              <a:t>The Exception:</a:t>
            </a:r>
          </a:p>
          <a:p>
            <a:pPr marL="430213" indent="-323850">
              <a:lnSpc>
                <a:spcPct val="117000"/>
              </a:lnSpc>
              <a:buClrTx/>
              <a:buSzTx/>
              <a:buFontTx/>
              <a:buNone/>
              <a:tabLst>
                <a:tab pos="430213" algn="l"/>
                <a:tab pos="542925" algn="l"/>
                <a:tab pos="1000125" algn="l"/>
                <a:tab pos="1457325" algn="l"/>
                <a:tab pos="1914525" algn="l"/>
                <a:tab pos="2371725" algn="l"/>
                <a:tab pos="2828925" algn="l"/>
                <a:tab pos="3286125" algn="l"/>
                <a:tab pos="3743325" algn="l"/>
                <a:tab pos="4200525" algn="l"/>
                <a:tab pos="4657725" algn="l"/>
                <a:tab pos="5114925" algn="l"/>
                <a:tab pos="5572125" algn="l"/>
                <a:tab pos="6029325" algn="l"/>
                <a:tab pos="6486525" algn="l"/>
                <a:tab pos="6943725" algn="l"/>
                <a:tab pos="7400925" algn="l"/>
                <a:tab pos="7858125" algn="l"/>
                <a:tab pos="8315325" algn="l"/>
                <a:tab pos="8772525" algn="l"/>
                <a:tab pos="9229725" algn="l"/>
              </a:tabLst>
            </a:pPr>
            <a:r>
              <a:rPr lang="en-US" sz="2400">
                <a:solidFill>
                  <a:srgbClr val="198A8A"/>
                </a:solidFill>
                <a:latin typeface="Comic Sans MS" pitchFamily="64" charset="0"/>
              </a:rPr>
              <a:t>“This is a wine that must flow on” (line 5)</a:t>
            </a:r>
          </a:p>
          <a:p>
            <a:pPr marL="430213" indent="-323850">
              <a:lnSpc>
                <a:spcPct val="117000"/>
              </a:lnSpc>
              <a:buClrTx/>
              <a:buSzTx/>
              <a:buFontTx/>
              <a:buNone/>
              <a:tabLst>
                <a:tab pos="430213" algn="l"/>
                <a:tab pos="542925" algn="l"/>
                <a:tab pos="1000125" algn="l"/>
                <a:tab pos="1457325" algn="l"/>
                <a:tab pos="1914525" algn="l"/>
                <a:tab pos="2371725" algn="l"/>
                <a:tab pos="2828925" algn="l"/>
                <a:tab pos="3286125" algn="l"/>
                <a:tab pos="3743325" algn="l"/>
                <a:tab pos="4200525" algn="l"/>
                <a:tab pos="4657725" algn="l"/>
                <a:tab pos="5114925" algn="l"/>
                <a:tab pos="5572125" algn="l"/>
                <a:tab pos="6029325" algn="l"/>
                <a:tab pos="6486525" algn="l"/>
                <a:tab pos="6943725" algn="l"/>
                <a:tab pos="7400925" algn="l"/>
                <a:tab pos="7858125" algn="l"/>
                <a:tab pos="8315325" algn="l"/>
                <a:tab pos="8772525" algn="l"/>
                <a:tab pos="9229725" algn="l"/>
              </a:tabLst>
            </a:pPr>
            <a:r>
              <a:rPr lang="en-US" sz="2400">
                <a:solidFill>
                  <a:srgbClr val="198A8A"/>
                </a:solidFill>
                <a:latin typeface="Comic Sans MS" pitchFamily="64" charset="0"/>
              </a:rPr>
              <a:t>“flow on” is a spondee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2"/>
          </p:nvPr>
        </p:nvSpPr>
        <p:spPr>
          <a:xfrm>
            <a:off x="4238236" y="1546582"/>
            <a:ext cx="3600553" cy="4525541"/>
          </a:xfrm>
          <a:ln/>
        </p:spPr>
        <p:txBody>
          <a:bodyPr tIns="0"/>
          <a:lstStyle/>
          <a:p>
            <a:pPr marL="430213" indent="-323850">
              <a:lnSpc>
                <a:spcPct val="117000"/>
              </a:lnSpc>
              <a:buClr>
                <a:srgbClr val="800000"/>
              </a:buClr>
              <a:buSzPct val="45000"/>
              <a:buFont typeface="Wingdings" charset="2"/>
              <a:buChar char=""/>
              <a:tabLst>
                <a:tab pos="430213" algn="l"/>
                <a:tab pos="542925" algn="l"/>
                <a:tab pos="1000125" algn="l"/>
                <a:tab pos="1457325" algn="l"/>
                <a:tab pos="1914525" algn="l"/>
                <a:tab pos="2371725" algn="l"/>
                <a:tab pos="2828925" algn="l"/>
                <a:tab pos="3286125" algn="l"/>
                <a:tab pos="3743325" algn="l"/>
                <a:tab pos="4200525" algn="l"/>
                <a:tab pos="4657725" algn="l"/>
                <a:tab pos="5114925" algn="l"/>
                <a:tab pos="5572125" algn="l"/>
                <a:tab pos="6029325" algn="l"/>
                <a:tab pos="6486525" algn="l"/>
                <a:tab pos="6943725" algn="l"/>
                <a:tab pos="7400925" algn="l"/>
                <a:tab pos="7858125" algn="l"/>
                <a:tab pos="8315325" algn="l"/>
                <a:tab pos="8772525" algn="l"/>
                <a:tab pos="9229725" algn="l"/>
              </a:tabLst>
            </a:pPr>
            <a:r>
              <a:rPr lang="en-US" sz="3200">
                <a:solidFill>
                  <a:srgbClr val="198A8A"/>
                </a:solidFill>
                <a:latin typeface="Comic Sans MS" pitchFamily="64" charset="0"/>
              </a:rPr>
              <a:t>The Question:</a:t>
            </a:r>
          </a:p>
          <a:p>
            <a:pPr marL="430213" indent="-323850">
              <a:lnSpc>
                <a:spcPct val="117000"/>
              </a:lnSpc>
              <a:buClrTx/>
              <a:buSzTx/>
              <a:buFontTx/>
              <a:buNone/>
              <a:tabLst>
                <a:tab pos="430213" algn="l"/>
                <a:tab pos="542925" algn="l"/>
                <a:tab pos="1000125" algn="l"/>
                <a:tab pos="1457325" algn="l"/>
                <a:tab pos="1914525" algn="l"/>
                <a:tab pos="2371725" algn="l"/>
                <a:tab pos="2828925" algn="l"/>
                <a:tab pos="3286125" algn="l"/>
                <a:tab pos="3743325" algn="l"/>
                <a:tab pos="4200525" algn="l"/>
                <a:tab pos="4657725" algn="l"/>
                <a:tab pos="5114925" algn="l"/>
                <a:tab pos="5572125" algn="l"/>
                <a:tab pos="6029325" algn="l"/>
                <a:tab pos="6486525" algn="l"/>
                <a:tab pos="6943725" algn="l"/>
                <a:tab pos="7400925" algn="l"/>
                <a:tab pos="7858125" algn="l"/>
                <a:tab pos="8315325" algn="l"/>
                <a:tab pos="8772525" algn="l"/>
                <a:tab pos="9229725" algn="l"/>
              </a:tabLst>
            </a:pPr>
            <a:r>
              <a:rPr lang="en-US" sz="3200">
                <a:solidFill>
                  <a:srgbClr val="198A8A"/>
                </a:solidFill>
                <a:latin typeface="Comic Sans MS" pitchFamily="64" charset="0"/>
              </a:rPr>
              <a:t>Why did Cullen choose to emphasize the words in line 5?</a:t>
            </a:r>
          </a:p>
          <a:p>
            <a:pPr marL="430213" indent="-323850">
              <a:lnSpc>
                <a:spcPct val="117000"/>
              </a:lnSpc>
              <a:buClrTx/>
              <a:buSzTx/>
              <a:buFontTx/>
              <a:buNone/>
              <a:tabLst>
                <a:tab pos="430213" algn="l"/>
                <a:tab pos="542925" algn="l"/>
                <a:tab pos="1000125" algn="l"/>
                <a:tab pos="1457325" algn="l"/>
                <a:tab pos="1914525" algn="l"/>
                <a:tab pos="2371725" algn="l"/>
                <a:tab pos="2828925" algn="l"/>
                <a:tab pos="3286125" algn="l"/>
                <a:tab pos="3743325" algn="l"/>
                <a:tab pos="4200525" algn="l"/>
                <a:tab pos="4657725" algn="l"/>
                <a:tab pos="5114925" algn="l"/>
                <a:tab pos="5572125" algn="l"/>
                <a:tab pos="6029325" algn="l"/>
                <a:tab pos="6486525" algn="l"/>
                <a:tab pos="6943725" algn="l"/>
                <a:tab pos="7400925" algn="l"/>
                <a:tab pos="7858125" algn="l"/>
                <a:tab pos="8315325" algn="l"/>
                <a:tab pos="8772525" algn="l"/>
                <a:tab pos="9229725" algn="l"/>
              </a:tabLst>
            </a:pPr>
            <a:endParaRPr lang="en-US" sz="1300">
              <a:solidFill>
                <a:srgbClr val="198A8A"/>
              </a:solidFill>
              <a:latin typeface="Comic Sans MS" pitchFamily="64" charset="0"/>
            </a:endParaRPr>
          </a:p>
          <a:p>
            <a:pPr marL="430213" indent="-323850">
              <a:lnSpc>
                <a:spcPct val="117000"/>
              </a:lnSpc>
              <a:buClrTx/>
              <a:buSzTx/>
              <a:buFontTx/>
              <a:buNone/>
              <a:tabLst>
                <a:tab pos="430213" algn="l"/>
                <a:tab pos="542925" algn="l"/>
                <a:tab pos="1000125" algn="l"/>
                <a:tab pos="1457325" algn="l"/>
                <a:tab pos="1914525" algn="l"/>
                <a:tab pos="2371725" algn="l"/>
                <a:tab pos="2828925" algn="l"/>
                <a:tab pos="3286125" algn="l"/>
                <a:tab pos="3743325" algn="l"/>
                <a:tab pos="4200525" algn="l"/>
                <a:tab pos="4657725" algn="l"/>
                <a:tab pos="5114925" algn="l"/>
                <a:tab pos="5572125" algn="l"/>
                <a:tab pos="6029325" algn="l"/>
                <a:tab pos="6486525" algn="l"/>
                <a:tab pos="6943725" algn="l"/>
                <a:tab pos="7400925" algn="l"/>
                <a:tab pos="7858125" algn="l"/>
                <a:tab pos="8315325" algn="l"/>
                <a:tab pos="8772525" algn="l"/>
                <a:tab pos="9229725" algn="l"/>
              </a:tabLst>
            </a:pPr>
            <a:endParaRPr lang="en-US" sz="1300">
              <a:solidFill>
                <a:srgbClr val="198A8A"/>
              </a:solidFill>
              <a:latin typeface="Comic Sans MS" pitchFamily="64" charset="0"/>
            </a:endParaRPr>
          </a:p>
          <a:p>
            <a:pPr marL="430213" indent="-323850">
              <a:lnSpc>
                <a:spcPct val="117000"/>
              </a:lnSpc>
              <a:buClrTx/>
              <a:buSzTx/>
              <a:buFontTx/>
              <a:buNone/>
              <a:tabLst>
                <a:tab pos="430213" algn="l"/>
                <a:tab pos="542925" algn="l"/>
                <a:tab pos="1000125" algn="l"/>
                <a:tab pos="1457325" algn="l"/>
                <a:tab pos="1914525" algn="l"/>
                <a:tab pos="2371725" algn="l"/>
                <a:tab pos="2828925" algn="l"/>
                <a:tab pos="3286125" algn="l"/>
                <a:tab pos="3743325" algn="l"/>
                <a:tab pos="4200525" algn="l"/>
                <a:tab pos="4657725" algn="l"/>
                <a:tab pos="5114925" algn="l"/>
                <a:tab pos="5572125" algn="l"/>
                <a:tab pos="6029325" algn="l"/>
                <a:tab pos="6486525" algn="l"/>
                <a:tab pos="6943725" algn="l"/>
                <a:tab pos="7400925" algn="l"/>
                <a:tab pos="7858125" algn="l"/>
                <a:tab pos="8315325" algn="l"/>
                <a:tab pos="8772525" algn="l"/>
                <a:tab pos="9229725" algn="l"/>
              </a:tabLst>
            </a:pPr>
            <a:r>
              <a:rPr lang="en-US" sz="1300">
                <a:solidFill>
                  <a:srgbClr val="198A8A"/>
                </a:solidFill>
                <a:latin typeface="Comic Sans MS" pitchFamily="64" charset="0"/>
              </a:rPr>
              <a:t>                                           Janice Teel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Grp="1" noChangeArrowheads="1"/>
          </p:cNvSpPr>
          <p:nvPr>
            <p:ph type="title"/>
          </p:nvPr>
        </p:nvSpPr>
        <p:spPr>
          <a:xfrm>
            <a:off x="2" y="241810"/>
            <a:ext cx="8802014" cy="1450860"/>
          </a:xfrm>
          <a:ln/>
        </p:spPr>
        <p:txBody>
          <a:bodyPr tIns="60840"/>
          <a:lstStyle/>
          <a:p>
            <a:pPr>
              <a:lnSpc>
                <a:spcPct val="89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>
                <a:solidFill>
                  <a:srgbClr val="800080"/>
                </a:solidFill>
                <a:latin typeface="Courier New" pitchFamily="49" charset="0"/>
              </a:rPr>
              <a:t>The Rhyme Scheme</a:t>
            </a:r>
            <a:br>
              <a:rPr lang="en-US">
                <a:solidFill>
                  <a:srgbClr val="800080"/>
                </a:solidFill>
                <a:latin typeface="Courier New" pitchFamily="49" charset="0"/>
              </a:rPr>
            </a:br>
            <a:endParaRPr lang="en-US">
              <a:solidFill>
                <a:srgbClr val="800080"/>
              </a:solidFill>
              <a:latin typeface="Courier New" pitchFamily="49" charset="0"/>
            </a:endParaRPr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430095" y="1692670"/>
            <a:ext cx="8386853" cy="4352580"/>
          </a:xfrm>
          <a:prstGeom prst="rect">
            <a:avLst/>
          </a:prstGeom>
          <a:noFill/>
          <a:ln/>
        </p:spPr>
        <p:txBody>
          <a:bodyPr lIns="0" tIns="44280" rIns="0" bIns="0" anchor="ctr"/>
          <a:lstStyle/>
          <a:p>
            <a:pPr algn="ctr" rtl="1">
              <a:lnSpc>
                <a:spcPct val="100000"/>
              </a:lnSpc>
              <a:spcAft>
                <a:spcPts val="0"/>
              </a:spcAft>
            </a:pPr>
            <a:r>
              <a:rPr lang="en-US" sz="1200" dirty="0" smtClean="0">
                <a:latin typeface="+mj-lt"/>
              </a:rPr>
              <a:t>This is not water running here,</a:t>
            </a:r>
            <a:r>
              <a:rPr lang="en-US" sz="1200" dirty="0" smtClean="0">
                <a:solidFill>
                  <a:srgbClr val="7030A0"/>
                </a:solidFill>
                <a:latin typeface="+mj-lt"/>
              </a:rPr>
              <a:t> (A)</a:t>
            </a:r>
          </a:p>
          <a:p>
            <a:pPr algn="ctr" rtl="1">
              <a:lnSpc>
                <a:spcPct val="100000"/>
              </a:lnSpc>
              <a:spcAft>
                <a:spcPts val="0"/>
              </a:spcAft>
            </a:pPr>
            <a:r>
              <a:rPr lang="en-US" sz="1200" dirty="0" smtClean="0">
                <a:latin typeface="+mj-lt"/>
              </a:rPr>
              <a:t>These thick rebellious streams </a:t>
            </a:r>
            <a:r>
              <a:rPr lang="en-US" sz="1200" dirty="0" smtClean="0">
                <a:solidFill>
                  <a:srgbClr val="7030A0"/>
                </a:solidFill>
                <a:latin typeface="+mj-lt"/>
              </a:rPr>
              <a:t>(B)</a:t>
            </a:r>
          </a:p>
          <a:p>
            <a:pPr algn="ctr" rtl="1">
              <a:lnSpc>
                <a:spcPct val="100000"/>
              </a:lnSpc>
              <a:spcAft>
                <a:spcPts val="0"/>
              </a:spcAft>
            </a:pPr>
            <a:r>
              <a:rPr lang="en-US" sz="1200" dirty="0" smtClean="0">
                <a:latin typeface="+mj-lt"/>
              </a:rPr>
              <a:t>That hurtle flesh and bone past fear </a:t>
            </a:r>
            <a:r>
              <a:rPr lang="en-US" sz="1200" dirty="0" smtClean="0">
                <a:solidFill>
                  <a:srgbClr val="7030A0"/>
                </a:solidFill>
                <a:latin typeface="+mj-lt"/>
              </a:rPr>
              <a:t>(A)</a:t>
            </a:r>
          </a:p>
          <a:p>
            <a:pPr algn="ctr" rtl="1">
              <a:lnSpc>
                <a:spcPct val="100000"/>
              </a:lnSpc>
              <a:spcAft>
                <a:spcPts val="0"/>
              </a:spcAft>
            </a:pPr>
            <a:r>
              <a:rPr lang="en-US" sz="1200" dirty="0" smtClean="0">
                <a:latin typeface="+mj-lt"/>
              </a:rPr>
              <a:t>Down alleyways of dreams </a:t>
            </a:r>
            <a:r>
              <a:rPr lang="en-US" sz="1200" dirty="0" smtClean="0">
                <a:solidFill>
                  <a:srgbClr val="7030A0"/>
                </a:solidFill>
                <a:latin typeface="+mj-lt"/>
              </a:rPr>
              <a:t>(B)</a:t>
            </a:r>
          </a:p>
          <a:p>
            <a:pPr algn="ctr" rtl="1">
              <a:lnSpc>
                <a:spcPct val="100000"/>
              </a:lnSpc>
              <a:spcAft>
                <a:spcPts val="0"/>
              </a:spcAft>
            </a:pPr>
            <a:endParaRPr lang="en-US" sz="1200" dirty="0" smtClean="0">
              <a:solidFill>
                <a:srgbClr val="7030A0"/>
              </a:solidFill>
              <a:latin typeface="+mj-lt"/>
            </a:endParaRPr>
          </a:p>
          <a:p>
            <a:pPr algn="ctr" rtl="1">
              <a:lnSpc>
                <a:spcPct val="100000"/>
              </a:lnSpc>
              <a:spcAft>
                <a:spcPts val="0"/>
              </a:spcAft>
            </a:pPr>
            <a:r>
              <a:rPr lang="en-US" sz="1200" dirty="0" smtClean="0">
                <a:latin typeface="+mj-lt"/>
              </a:rPr>
              <a:t>This is a wine that must flow on </a:t>
            </a:r>
            <a:r>
              <a:rPr lang="en-US" sz="1200" dirty="0" smtClean="0">
                <a:solidFill>
                  <a:srgbClr val="7030A0"/>
                </a:solidFill>
                <a:latin typeface="+mj-lt"/>
              </a:rPr>
              <a:t>(C)</a:t>
            </a:r>
          </a:p>
          <a:p>
            <a:pPr algn="ctr" rtl="1">
              <a:lnSpc>
                <a:spcPct val="100000"/>
              </a:lnSpc>
              <a:spcAft>
                <a:spcPts val="0"/>
              </a:spcAft>
            </a:pPr>
            <a:r>
              <a:rPr lang="en-US" sz="1200" dirty="0" smtClean="0">
                <a:latin typeface="+mj-lt"/>
              </a:rPr>
              <a:t>Not caring how or where </a:t>
            </a:r>
            <a:r>
              <a:rPr lang="en-US" sz="1200" dirty="0" smtClean="0">
                <a:solidFill>
                  <a:srgbClr val="7030A0"/>
                </a:solidFill>
                <a:latin typeface="+mj-lt"/>
              </a:rPr>
              <a:t>(D)</a:t>
            </a:r>
          </a:p>
          <a:p>
            <a:pPr algn="ctr" rtl="1">
              <a:lnSpc>
                <a:spcPct val="100000"/>
              </a:lnSpc>
              <a:spcAft>
                <a:spcPts val="0"/>
              </a:spcAft>
            </a:pPr>
            <a:r>
              <a:rPr lang="en-US" sz="1200" dirty="0" smtClean="0">
                <a:latin typeface="+mj-lt"/>
              </a:rPr>
              <a:t>So it has ways to flow upon </a:t>
            </a:r>
            <a:r>
              <a:rPr lang="en-US" sz="1200" dirty="0" smtClean="0">
                <a:solidFill>
                  <a:srgbClr val="7030A0"/>
                </a:solidFill>
                <a:latin typeface="+mj-lt"/>
              </a:rPr>
              <a:t>(C)</a:t>
            </a:r>
          </a:p>
          <a:p>
            <a:pPr algn="ctr" rtl="1">
              <a:lnSpc>
                <a:spcPct val="100000"/>
              </a:lnSpc>
              <a:spcAft>
                <a:spcPts val="0"/>
              </a:spcAft>
            </a:pPr>
            <a:r>
              <a:rPr lang="en-US" sz="1200" dirty="0" smtClean="0">
                <a:latin typeface="+mj-lt"/>
              </a:rPr>
              <a:t>Where song is in the air. </a:t>
            </a:r>
            <a:r>
              <a:rPr lang="en-US" sz="1200" dirty="0" smtClean="0">
                <a:solidFill>
                  <a:srgbClr val="7030A0"/>
                </a:solidFill>
                <a:latin typeface="+mj-lt"/>
              </a:rPr>
              <a:t>(D)</a:t>
            </a:r>
          </a:p>
          <a:p>
            <a:pPr algn="ctr" rtl="1">
              <a:lnSpc>
                <a:spcPct val="100000"/>
              </a:lnSpc>
              <a:spcAft>
                <a:spcPts val="0"/>
              </a:spcAft>
            </a:pPr>
            <a:endParaRPr lang="en-US" sz="1200" dirty="0" smtClean="0">
              <a:solidFill>
                <a:srgbClr val="7030A0"/>
              </a:solidFill>
              <a:latin typeface="+mj-lt"/>
            </a:endParaRPr>
          </a:p>
          <a:p>
            <a:pPr algn="ctr" rtl="1">
              <a:lnSpc>
                <a:spcPct val="100000"/>
              </a:lnSpc>
              <a:spcAft>
                <a:spcPts val="0"/>
              </a:spcAft>
            </a:pPr>
            <a:r>
              <a:rPr lang="en-US" sz="1200" dirty="0" smtClean="0">
                <a:latin typeface="+mj-lt"/>
              </a:rPr>
              <a:t>So it can woo an artful flute </a:t>
            </a:r>
            <a:r>
              <a:rPr lang="en-US" sz="1200" dirty="0" smtClean="0">
                <a:solidFill>
                  <a:srgbClr val="7030A0"/>
                </a:solidFill>
                <a:latin typeface="+mj-lt"/>
              </a:rPr>
              <a:t>(E)</a:t>
            </a:r>
          </a:p>
          <a:p>
            <a:pPr algn="ctr" rtl="1">
              <a:lnSpc>
                <a:spcPct val="100000"/>
              </a:lnSpc>
              <a:spcAft>
                <a:spcPts val="0"/>
              </a:spcAft>
            </a:pPr>
            <a:r>
              <a:rPr lang="en-US" sz="1200" dirty="0" smtClean="0">
                <a:latin typeface="+mj-lt"/>
              </a:rPr>
              <a:t>With loose elastic lips </a:t>
            </a:r>
            <a:r>
              <a:rPr lang="en-US" sz="1200" dirty="0" smtClean="0">
                <a:solidFill>
                  <a:srgbClr val="7030A0"/>
                </a:solidFill>
                <a:latin typeface="+mj-lt"/>
              </a:rPr>
              <a:t>(F)</a:t>
            </a:r>
          </a:p>
          <a:p>
            <a:pPr algn="ctr" rtl="1">
              <a:lnSpc>
                <a:spcPct val="100000"/>
              </a:lnSpc>
              <a:spcAft>
                <a:spcPts val="0"/>
              </a:spcAft>
            </a:pPr>
            <a:r>
              <a:rPr lang="en-US" sz="1200" dirty="0" smtClean="0">
                <a:latin typeface="+mj-lt"/>
              </a:rPr>
              <a:t>Its measurements of joy compute </a:t>
            </a:r>
            <a:r>
              <a:rPr lang="en-US" sz="1200" dirty="0" smtClean="0">
                <a:solidFill>
                  <a:srgbClr val="7030A0"/>
                </a:solidFill>
                <a:latin typeface="+mj-lt"/>
              </a:rPr>
              <a:t>(E)</a:t>
            </a:r>
          </a:p>
          <a:p>
            <a:pPr algn="ctr" rtl="1">
              <a:lnSpc>
                <a:spcPct val="100000"/>
              </a:lnSpc>
              <a:spcAft>
                <a:spcPts val="0"/>
              </a:spcAft>
            </a:pPr>
            <a:r>
              <a:rPr lang="en-US" sz="1200" dirty="0" smtClean="0">
                <a:latin typeface="+mj-lt"/>
              </a:rPr>
              <a:t>With blithe, ecstatic hips.</a:t>
            </a:r>
            <a:r>
              <a:rPr lang="en-US" sz="1200" dirty="0" smtClean="0">
                <a:solidFill>
                  <a:srgbClr val="7030A0"/>
                </a:solidFill>
              </a:rPr>
              <a:t> </a:t>
            </a:r>
            <a:r>
              <a:rPr lang="en-US" sz="1200" dirty="0" smtClean="0">
                <a:solidFill>
                  <a:srgbClr val="7030A0"/>
                </a:solidFill>
              </a:rPr>
              <a:t>(F)</a:t>
            </a:r>
            <a:endParaRPr lang="en-US" sz="1600" dirty="0" smtClean="0">
              <a:solidFill>
                <a:srgbClr val="800080"/>
              </a:solidFill>
              <a:latin typeface="Courier New" pitchFamily="49" charset="0"/>
            </a:endParaRPr>
          </a:p>
          <a:p>
            <a:pPr marL="0" indent="0" algn="ctr">
              <a:lnSpc>
                <a:spcPct val="89000"/>
              </a:lnSpc>
              <a:spcAft>
                <a:spcPct val="0"/>
              </a:spcAft>
              <a:tabLst>
                <a:tab pos="342900" algn="l"/>
                <a:tab pos="722313" algn="l"/>
                <a:tab pos="1446213" algn="l"/>
                <a:tab pos="2171700" algn="l"/>
                <a:tab pos="2894013" algn="l"/>
                <a:tab pos="3617913" algn="l"/>
                <a:tab pos="4341813" algn="l"/>
                <a:tab pos="5065713" algn="l"/>
                <a:tab pos="5789613" algn="l"/>
                <a:tab pos="6515100" algn="l"/>
                <a:tab pos="7237413" algn="l"/>
                <a:tab pos="7961313" algn="l"/>
                <a:tab pos="8685213" algn="l"/>
                <a:tab pos="9142413" algn="l"/>
                <a:tab pos="9599613" algn="l"/>
                <a:tab pos="10056813" algn="l"/>
                <a:tab pos="10514013" algn="l"/>
              </a:tabLst>
            </a:pPr>
            <a:endParaRPr lang="en-US" sz="1600" b="1" dirty="0" smtClean="0">
              <a:solidFill>
                <a:srgbClr val="800080"/>
              </a:solidFill>
              <a:latin typeface="Courier New" pitchFamily="49" charset="0"/>
            </a:endParaRPr>
          </a:p>
          <a:p>
            <a:pPr marL="0" indent="0" algn="ctr">
              <a:lnSpc>
                <a:spcPct val="89000"/>
              </a:lnSpc>
              <a:spcAft>
                <a:spcPct val="0"/>
              </a:spcAft>
              <a:tabLst>
                <a:tab pos="342900" algn="l"/>
                <a:tab pos="722313" algn="l"/>
                <a:tab pos="1446213" algn="l"/>
                <a:tab pos="2171700" algn="l"/>
                <a:tab pos="2894013" algn="l"/>
                <a:tab pos="3617913" algn="l"/>
                <a:tab pos="4341813" algn="l"/>
                <a:tab pos="5065713" algn="l"/>
                <a:tab pos="5789613" algn="l"/>
                <a:tab pos="6515100" algn="l"/>
                <a:tab pos="7237413" algn="l"/>
                <a:tab pos="7961313" algn="l"/>
                <a:tab pos="8685213" algn="l"/>
                <a:tab pos="9142413" algn="l"/>
                <a:tab pos="9599613" algn="l"/>
                <a:tab pos="10056813" algn="l"/>
                <a:tab pos="10514013" algn="l"/>
              </a:tabLst>
            </a:pPr>
            <a:r>
              <a:rPr lang="en-US" sz="1600" b="1" dirty="0" smtClean="0">
                <a:solidFill>
                  <a:srgbClr val="800080"/>
                </a:solidFill>
                <a:latin typeface="Courier New" pitchFamily="49" charset="0"/>
              </a:rPr>
              <a:t>Question</a:t>
            </a:r>
            <a:r>
              <a:rPr lang="en-US" sz="1600" b="1" dirty="0">
                <a:solidFill>
                  <a:srgbClr val="800080"/>
                </a:solidFill>
                <a:latin typeface="Courier New" pitchFamily="49" charset="0"/>
              </a:rPr>
              <a:t>: If the poem were to continue, can you predict the rhyme scheme of the next stanza?</a:t>
            </a:r>
          </a:p>
          <a:p>
            <a:pPr marL="0" indent="0" algn="ctr">
              <a:lnSpc>
                <a:spcPct val="89000"/>
              </a:lnSpc>
              <a:spcAft>
                <a:spcPct val="0"/>
              </a:spcAft>
              <a:tabLst>
                <a:tab pos="342900" algn="l"/>
                <a:tab pos="722313" algn="l"/>
                <a:tab pos="1446213" algn="l"/>
                <a:tab pos="2171700" algn="l"/>
                <a:tab pos="2894013" algn="l"/>
                <a:tab pos="3617913" algn="l"/>
                <a:tab pos="4341813" algn="l"/>
                <a:tab pos="5065713" algn="l"/>
                <a:tab pos="5789613" algn="l"/>
                <a:tab pos="6515100" algn="l"/>
                <a:tab pos="7237413" algn="l"/>
                <a:tab pos="7961313" algn="l"/>
                <a:tab pos="8685213" algn="l"/>
                <a:tab pos="9142413" algn="l"/>
                <a:tab pos="9599613" algn="l"/>
                <a:tab pos="10056813" algn="l"/>
                <a:tab pos="10514013" algn="l"/>
              </a:tabLst>
            </a:pPr>
            <a:endParaRPr lang="en-US" sz="1200" b="1" dirty="0">
              <a:solidFill>
                <a:srgbClr val="800080"/>
              </a:solidFill>
              <a:latin typeface="Courier New" pitchFamily="49" charset="0"/>
            </a:endParaRPr>
          </a:p>
          <a:p>
            <a:pPr marL="0" indent="0" algn="ctr">
              <a:lnSpc>
                <a:spcPct val="89000"/>
              </a:lnSpc>
              <a:spcAft>
                <a:spcPct val="0"/>
              </a:spcAft>
              <a:tabLst>
                <a:tab pos="342900" algn="l"/>
                <a:tab pos="722313" algn="l"/>
                <a:tab pos="1446213" algn="l"/>
                <a:tab pos="2171700" algn="l"/>
                <a:tab pos="2894013" algn="l"/>
                <a:tab pos="3617913" algn="l"/>
                <a:tab pos="4341813" algn="l"/>
                <a:tab pos="5065713" algn="l"/>
                <a:tab pos="5789613" algn="l"/>
                <a:tab pos="6515100" algn="l"/>
                <a:tab pos="7237413" algn="l"/>
                <a:tab pos="7961313" algn="l"/>
                <a:tab pos="8685213" algn="l"/>
                <a:tab pos="9142413" algn="l"/>
                <a:tab pos="9599613" algn="l"/>
                <a:tab pos="10056813" algn="l"/>
                <a:tab pos="10514013" algn="l"/>
              </a:tabLst>
            </a:pPr>
            <a:r>
              <a:rPr lang="en-US" sz="1200" b="1" dirty="0">
                <a:solidFill>
                  <a:srgbClr val="800080"/>
                </a:solidFill>
                <a:latin typeface="Courier New" pitchFamily="49" charset="0"/>
              </a:rPr>
              <a:t>                                                                      </a:t>
            </a:r>
            <a:r>
              <a:rPr lang="en-US" sz="1300" b="1" dirty="0">
                <a:solidFill>
                  <a:srgbClr val="800080"/>
                </a:solidFill>
                <a:latin typeface="Courier New" pitchFamily="49" charset="0"/>
              </a:rPr>
              <a:t>Janice Teel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"/>
        <a:cs typeface="Arial Unicode MS"/>
      </a:majorFont>
      <a:minorFont>
        <a:latin typeface="Arial"/>
        <a:ea typeface="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"/>
        <a:cs typeface="Arial Unicode MS"/>
      </a:majorFont>
      <a:minorFont>
        <a:latin typeface="Arial"/>
        <a:ea typeface="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"/>
        <a:cs typeface="Arial Unicode MS"/>
      </a:majorFont>
      <a:minorFont>
        <a:latin typeface="Arial"/>
        <a:ea typeface="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"/>
        <a:cs typeface="Arial Unicode MS"/>
      </a:majorFont>
      <a:minorFont>
        <a:latin typeface="Arial"/>
        <a:ea typeface="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388</TotalTime>
  <Words>1282</Words>
  <Application>Microsoft Office PowerPoint</Application>
  <PresentationFormat>On-screen Show (4:3)</PresentationFormat>
  <Paragraphs>205</Paragraphs>
  <Slides>14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Office Theme</vt:lpstr>
      <vt:lpstr>1_Office Theme</vt:lpstr>
      <vt:lpstr>2_Office Theme</vt:lpstr>
      <vt:lpstr>3_Office Theme</vt:lpstr>
      <vt:lpstr>4_Office Theme</vt:lpstr>
      <vt:lpstr>Poetry is a gift  </vt:lpstr>
      <vt:lpstr>How do you unwrap a poem?</vt:lpstr>
      <vt:lpstr>UnderstandiNG COMPARISONS </vt:lpstr>
      <vt:lpstr>Symbolism &amp; Imagery</vt:lpstr>
      <vt:lpstr>A boom of African American  Art, Music, and Literature in the 20’s and 30’s in Harlem, New York  </vt:lpstr>
      <vt:lpstr>Slide 6</vt:lpstr>
      <vt:lpstr>Harlem Wine By Countée Cullen </vt:lpstr>
      <vt:lpstr>Scanning “Harlem Wine”</vt:lpstr>
      <vt:lpstr>The Rhyme Scheme </vt:lpstr>
      <vt:lpstr>Types of Rhyme</vt:lpstr>
      <vt:lpstr>Enjambment</vt:lpstr>
      <vt:lpstr>   DREAM BOOGIE By Langston Hughes  </vt:lpstr>
      <vt:lpstr> Harlem By Langston Hughes </vt:lpstr>
      <vt:lpstr>Poetry is a gift  </vt:lpstr>
    </vt:vector>
  </TitlesOfParts>
  <Company>Home PC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do you interpret poetry?</dc:title>
  <dc:subject>Poetry</dc:subject>
  <dc:creator>Jane, Janice &amp; Loretta</dc:creator>
  <cp:lastModifiedBy>Nitschke</cp:lastModifiedBy>
  <cp:revision>56</cp:revision>
  <dcterms:created xsi:type="dcterms:W3CDTF">2010-08-16T19:18:26Z</dcterms:created>
  <dcterms:modified xsi:type="dcterms:W3CDTF">2010-08-16T23:09:14Z</dcterms:modified>
</cp:coreProperties>
</file>